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3" r:id="rId2"/>
    <p:sldMasterId id="2147483650" r:id="rId3"/>
    <p:sldMasterId id="2147483655" r:id="rId4"/>
  </p:sldMasterIdLst>
  <p:handoutMasterIdLst>
    <p:handoutMasterId r:id="rId19"/>
  </p:handoutMasterIdLst>
  <p:sldIdLst>
    <p:sldId id="256" r:id="rId5"/>
    <p:sldId id="274" r:id="rId6"/>
    <p:sldId id="264" r:id="rId7"/>
    <p:sldId id="258" r:id="rId8"/>
    <p:sldId id="265" r:id="rId9"/>
    <p:sldId id="262" r:id="rId10"/>
    <p:sldId id="261" r:id="rId11"/>
    <p:sldId id="266" r:id="rId12"/>
    <p:sldId id="271" r:id="rId13"/>
    <p:sldId id="272" r:id="rId14"/>
    <p:sldId id="273" r:id="rId15"/>
    <p:sldId id="275" r:id="rId16"/>
    <p:sldId id="276" r:id="rId17"/>
    <p:sldId id="269" r:id="rId18"/>
  </p:sldIdLst>
  <p:sldSz cx="9144000" cy="5143500" type="screen16x9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howGuides="1">
      <p:cViewPr varScale="1">
        <p:scale>
          <a:sx n="154" d="100"/>
          <a:sy n="154" d="100"/>
        </p:scale>
        <p:origin x="420" y="12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79257-B0E8-4012-9C3A-1739D37ADAE8}" type="datetimeFigureOut">
              <a:rPr lang="da-DK" smtClean="0"/>
              <a:t>15-11-2018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4B1B2-C1B1-45BB-8BBB-B8D7B6D8288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4538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87624" y="915566"/>
            <a:ext cx="2518048" cy="110251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76667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83519"/>
            <a:ext cx="4968552" cy="576064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395536" y="987574"/>
            <a:ext cx="4968552" cy="32415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7" name="Pladsholder til indhold 2"/>
          <p:cNvSpPr>
            <a:spLocks noGrp="1"/>
          </p:cNvSpPr>
          <p:nvPr>
            <p:ph idx="10"/>
          </p:nvPr>
        </p:nvSpPr>
        <p:spPr>
          <a:xfrm>
            <a:off x="5868144" y="483518"/>
            <a:ext cx="2592288" cy="37444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70268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23528" y="1923679"/>
            <a:ext cx="2592288" cy="28803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endParaRPr lang="da-DK" dirty="0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251520" y="195486"/>
            <a:ext cx="2448272" cy="93610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9" name="Undertitel 2"/>
          <p:cNvSpPr>
            <a:spLocks noGrp="1"/>
          </p:cNvSpPr>
          <p:nvPr>
            <p:ph type="subTitle" idx="10"/>
          </p:nvPr>
        </p:nvSpPr>
        <p:spPr>
          <a:xfrm>
            <a:off x="3491880" y="699542"/>
            <a:ext cx="5184576" cy="24482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700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41753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483519"/>
            <a:ext cx="4968552" cy="504055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395536" y="987574"/>
            <a:ext cx="4968552" cy="32415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7" name="Pladsholder til indhold 2"/>
          <p:cNvSpPr>
            <a:spLocks noGrp="1"/>
          </p:cNvSpPr>
          <p:nvPr>
            <p:ph idx="10"/>
          </p:nvPr>
        </p:nvSpPr>
        <p:spPr>
          <a:xfrm>
            <a:off x="5868144" y="483518"/>
            <a:ext cx="2592288" cy="37444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14734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73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944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59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100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ktje@eucsj.dk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olho@eucsj.dk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1640" y="987574"/>
            <a:ext cx="4104456" cy="2592288"/>
          </a:xfrm>
        </p:spPr>
        <p:txBody>
          <a:bodyPr/>
          <a:lstStyle/>
          <a:p>
            <a:r>
              <a:rPr lang="da-DK" sz="3600" dirty="0" smtClean="0"/>
              <a:t>E-learning på</a:t>
            </a:r>
            <a:br>
              <a:rPr lang="da-DK" sz="3600" dirty="0" smtClean="0"/>
            </a:br>
            <a:r>
              <a:rPr lang="da-DK" sz="3600" dirty="0" smtClean="0"/>
              <a:t>EUC Sjælland </a:t>
            </a:r>
            <a:br>
              <a:rPr lang="da-DK" sz="3600" dirty="0" smtClean="0"/>
            </a:br>
            <a:r>
              <a:rPr lang="da-DK" sz="3600" dirty="0" smtClean="0"/>
              <a:t/>
            </a:r>
            <a:br>
              <a:rPr lang="da-DK" sz="3600" dirty="0" smtClean="0"/>
            </a:br>
            <a:r>
              <a:rPr lang="da-DK" sz="2000" dirty="0" smtClean="0"/>
              <a:t>Ole Nørvang-Holm</a:t>
            </a:r>
            <a:br>
              <a:rPr lang="da-DK" sz="2000" dirty="0" smtClean="0"/>
            </a:br>
            <a:r>
              <a:rPr lang="da-DK" sz="2000" dirty="0" smtClean="0"/>
              <a:t>Uddannelseschef</a:t>
            </a:r>
            <a:br>
              <a:rPr lang="da-DK" sz="2000" dirty="0" smtClean="0"/>
            </a:br>
            <a:r>
              <a:rPr lang="da-DK" sz="2000" dirty="0" smtClean="0"/>
              <a:t>EUD &amp; AMU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233981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K</a:t>
            </a:r>
            <a:r>
              <a:rPr lang="da-DK" dirty="0" smtClean="0"/>
              <a:t>urset set med kursistens øjne</a:t>
            </a:r>
            <a:endParaRPr lang="da-DK" dirty="0"/>
          </a:p>
        </p:txBody>
      </p:sp>
      <p:sp>
        <p:nvSpPr>
          <p:cNvPr id="4" name="Undertitel 3"/>
          <p:cNvSpPr>
            <a:spLocks noGrp="1"/>
          </p:cNvSpPr>
          <p:nvPr>
            <p:ph type="subTitle" idx="10"/>
          </p:nvPr>
        </p:nvSpPr>
        <p:spPr>
          <a:xfrm>
            <a:off x="529179" y="1851670"/>
            <a:ext cx="2880320" cy="2448272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a-DK" dirty="0" smtClean="0"/>
              <a:t>Klik på emnet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Vælg aktivitet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Klik på indtast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I gang med teori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Tag quizzen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Afslut aktiviteten</a:t>
            </a:r>
          </a:p>
          <a:p>
            <a:endParaRPr lang="da-DK" dirty="0"/>
          </a:p>
          <a:p>
            <a:r>
              <a:rPr lang="da-DK" sz="1600" dirty="0" smtClean="0">
                <a:solidFill>
                  <a:srgbClr val="C00000"/>
                </a:solidFill>
              </a:rPr>
              <a:t>OBS </a:t>
            </a:r>
            <a:br>
              <a:rPr lang="da-DK" sz="1600" dirty="0" smtClean="0">
                <a:solidFill>
                  <a:srgbClr val="C00000"/>
                </a:solidFill>
              </a:rPr>
            </a:br>
            <a:r>
              <a:rPr lang="da-DK" sz="1600" dirty="0" smtClean="0">
                <a:solidFill>
                  <a:srgbClr val="C00000"/>
                </a:solidFill>
              </a:rPr>
              <a:t>Videohastighed sat op</a:t>
            </a:r>
          </a:p>
          <a:p>
            <a:pPr marL="342900" indent="-342900">
              <a:buFont typeface="+mj-lt"/>
              <a:buAutoNum type="arabicPeriod"/>
            </a:pPr>
            <a:endParaRPr lang="da-DK" dirty="0" smtClean="0"/>
          </a:p>
          <a:p>
            <a:pPr marL="342900" indent="-342900">
              <a:buFont typeface="+mj-lt"/>
              <a:buAutoNum type="arabicPeriod"/>
            </a:pPr>
            <a:endParaRPr lang="da-DK" dirty="0" smtClean="0"/>
          </a:p>
          <a:p>
            <a:pPr marL="342900" indent="-342900">
              <a:buFont typeface="+mj-lt"/>
              <a:buAutoNum type="arabicPeriod"/>
            </a:pPr>
            <a:endParaRPr lang="da-DK" dirty="0"/>
          </a:p>
        </p:txBody>
      </p:sp>
      <p:pic>
        <p:nvPicPr>
          <p:cNvPr id="6" name="kursus kursist øjn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9872" y="99393"/>
            <a:ext cx="5717133" cy="3336453"/>
          </a:xfrm>
        </p:spPr>
      </p:pic>
    </p:spTree>
    <p:extLst>
      <p:ext uri="{BB962C8B-B14F-4D97-AF65-F5344CB8AC3E}">
        <p14:creationId xmlns:p14="http://schemas.microsoft.com/office/powerpoint/2010/main" val="321555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323528" y="339502"/>
            <a:ext cx="2448272" cy="936105"/>
          </a:xfrm>
        </p:spPr>
        <p:txBody>
          <a:bodyPr/>
          <a:lstStyle/>
          <a:p>
            <a:r>
              <a:rPr lang="da-DK" dirty="0" smtClean="0"/>
              <a:t>Læringsspil </a:t>
            </a:r>
            <a:endParaRPr lang="da-DK" dirty="0"/>
          </a:p>
        </p:txBody>
      </p:sp>
      <p:sp>
        <p:nvSpPr>
          <p:cNvPr id="4" name="Undertitel 3"/>
          <p:cNvSpPr>
            <a:spLocks noGrp="1"/>
          </p:cNvSpPr>
          <p:nvPr>
            <p:ph type="subTitle" idx="10"/>
          </p:nvPr>
        </p:nvSpPr>
        <p:spPr>
          <a:xfrm>
            <a:off x="539552" y="1995686"/>
            <a:ext cx="2880320" cy="24482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Spil undervejs øger motivationen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Gør det sjovere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Giver ”luft” undervejs</a:t>
            </a:r>
          </a:p>
          <a:p>
            <a:endParaRPr lang="da-DK" dirty="0"/>
          </a:p>
          <a:p>
            <a:r>
              <a:rPr lang="da-DK" sz="1600" dirty="0" smtClean="0">
                <a:solidFill>
                  <a:srgbClr val="C00000"/>
                </a:solidFill>
              </a:rPr>
              <a:t>OBS </a:t>
            </a:r>
            <a:br>
              <a:rPr lang="da-DK" sz="1600" dirty="0" smtClean="0">
                <a:solidFill>
                  <a:srgbClr val="C00000"/>
                </a:solidFill>
              </a:rPr>
            </a:br>
            <a:r>
              <a:rPr lang="da-DK" sz="1600" dirty="0" smtClean="0">
                <a:solidFill>
                  <a:srgbClr val="C00000"/>
                </a:solidFill>
              </a:rPr>
              <a:t>Videohastighed sat op</a:t>
            </a:r>
          </a:p>
          <a:p>
            <a:pPr marL="342900" indent="-342900">
              <a:buFont typeface="+mj-lt"/>
              <a:buAutoNum type="arabicPeriod"/>
            </a:pPr>
            <a:endParaRPr lang="da-DK" dirty="0" smtClean="0"/>
          </a:p>
          <a:p>
            <a:pPr marL="342900" indent="-342900">
              <a:buFont typeface="+mj-lt"/>
              <a:buAutoNum type="arabicPeriod"/>
            </a:pPr>
            <a:endParaRPr lang="da-DK" dirty="0" smtClean="0"/>
          </a:p>
          <a:p>
            <a:pPr marL="342900" indent="-342900">
              <a:buFont typeface="+mj-lt"/>
              <a:buAutoNum type="arabicPeriod"/>
            </a:pPr>
            <a:endParaRPr lang="da-DK" dirty="0"/>
          </a:p>
        </p:txBody>
      </p:sp>
      <p:pic>
        <p:nvPicPr>
          <p:cNvPr id="5" name="spi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7864" y="125295"/>
            <a:ext cx="5796136" cy="3382559"/>
          </a:xfrm>
        </p:spPr>
      </p:pic>
    </p:spTree>
    <p:extLst>
      <p:ext uri="{BB962C8B-B14F-4D97-AF65-F5344CB8AC3E}">
        <p14:creationId xmlns:p14="http://schemas.microsoft.com/office/powerpoint/2010/main" val="217829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467544" y="2319722"/>
            <a:ext cx="3312368" cy="2880320"/>
          </a:xfrm>
        </p:spPr>
        <p:txBody>
          <a:bodyPr/>
          <a:lstStyle/>
          <a:p>
            <a:r>
              <a:rPr lang="da-DK" dirty="0" smtClean="0"/>
              <a:t>Løbende evaluering fra elever/kursister </a:t>
            </a:r>
            <a:br>
              <a:rPr lang="da-DK" dirty="0" smtClean="0"/>
            </a:br>
            <a:r>
              <a:rPr lang="da-DK" dirty="0" smtClean="0"/>
              <a:t>bruges som input </a:t>
            </a:r>
            <a:r>
              <a:rPr lang="da-DK" dirty="0"/>
              <a:t>til at 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videreudvikle  </a:t>
            </a:r>
            <a:br>
              <a:rPr lang="da-DK" dirty="0" smtClean="0"/>
            </a:br>
            <a:r>
              <a:rPr lang="da-DK" dirty="0" smtClean="0"/>
              <a:t>E-</a:t>
            </a:r>
            <a:r>
              <a:rPr lang="da-DK" dirty="0" err="1" smtClean="0"/>
              <a:t>learningskurserne</a:t>
            </a:r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251520" y="0"/>
            <a:ext cx="2448272" cy="936105"/>
          </a:xfrm>
        </p:spPr>
        <p:txBody>
          <a:bodyPr/>
          <a:lstStyle/>
          <a:p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Udvikling</a:t>
            </a:r>
            <a:endParaRPr lang="da-DK" dirty="0"/>
          </a:p>
        </p:txBody>
      </p:sp>
      <p:sp>
        <p:nvSpPr>
          <p:cNvPr id="4" name="Undertitel 3"/>
          <p:cNvSpPr>
            <a:spLocks noGrp="1"/>
          </p:cNvSpPr>
          <p:nvPr>
            <p:ph type="subTitle" idx="10"/>
          </p:nvPr>
        </p:nvSpPr>
        <p:spPr>
          <a:xfrm>
            <a:off x="4211960" y="843558"/>
            <a:ext cx="5688632" cy="3240360"/>
          </a:xfrm>
        </p:spPr>
        <p:txBody>
          <a:bodyPr/>
          <a:lstStyle/>
          <a:p>
            <a:r>
              <a:rPr lang="da-DK" sz="2000" dirty="0" smtClean="0"/>
              <a:t>Fremtidsplaner…</a:t>
            </a:r>
          </a:p>
          <a:p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Oversættelse af eksisterende kurser </a:t>
            </a:r>
            <a:br>
              <a:rPr lang="da-DK" dirty="0" smtClean="0"/>
            </a:br>
            <a:r>
              <a:rPr lang="da-DK" dirty="0" smtClean="0"/>
              <a:t>til andre sprog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Nye kurser, f.eks. Rørlægger 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Grundfaget matematik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Andet?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104100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611560" y="2143181"/>
            <a:ext cx="5184576" cy="2880320"/>
          </a:xfrm>
        </p:spPr>
        <p:txBody>
          <a:bodyPr/>
          <a:lstStyle/>
          <a:p>
            <a:r>
              <a:rPr lang="da-DK" dirty="0" smtClean="0"/>
              <a:t>Er du nysgerrig for at prøve?</a:t>
            </a:r>
            <a:br>
              <a:rPr lang="da-DK" dirty="0" smtClean="0"/>
            </a:br>
            <a:r>
              <a:rPr lang="da-DK" dirty="0" smtClean="0"/>
              <a:t>Så sender Kenneth et gæstelogin.</a:t>
            </a:r>
            <a:endParaRPr lang="da-DK" dirty="0"/>
          </a:p>
          <a:p>
            <a:endParaRPr lang="da-DK" dirty="0" smtClean="0"/>
          </a:p>
          <a:p>
            <a:r>
              <a:rPr lang="da-DK" dirty="0"/>
              <a:t>Kenneth Jensen</a:t>
            </a:r>
          </a:p>
          <a:p>
            <a:r>
              <a:rPr lang="da-DK" dirty="0"/>
              <a:t>Mail: </a:t>
            </a:r>
            <a:r>
              <a:rPr lang="da-DK" dirty="0">
                <a:hlinkClick r:id="rId2"/>
              </a:rPr>
              <a:t>ktje@eucsj.dk</a:t>
            </a:r>
            <a:endParaRPr lang="da-DK" dirty="0"/>
          </a:p>
          <a:p>
            <a:r>
              <a:rPr lang="da-DK" dirty="0"/>
              <a:t>Mobil: 25235869</a:t>
            </a:r>
          </a:p>
          <a:p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323528" y="339502"/>
            <a:ext cx="2448272" cy="1224136"/>
          </a:xfrm>
        </p:spPr>
        <p:txBody>
          <a:bodyPr/>
          <a:lstStyle/>
          <a:p>
            <a:r>
              <a:rPr lang="da-DK" dirty="0" smtClean="0"/>
              <a:t>Prøv det!</a:t>
            </a:r>
            <a:br>
              <a:rPr lang="da-DK" dirty="0" smtClean="0"/>
            </a:br>
            <a:endParaRPr lang="da-DK" dirty="0"/>
          </a:p>
        </p:txBody>
      </p:sp>
      <p:sp>
        <p:nvSpPr>
          <p:cNvPr id="4" name="Undertitel 3"/>
          <p:cNvSpPr>
            <a:spLocks noGrp="1"/>
          </p:cNvSpPr>
          <p:nvPr>
            <p:ph type="subTitle" idx="10"/>
          </p:nvPr>
        </p:nvSpPr>
        <p:spPr>
          <a:xfrm>
            <a:off x="5796136" y="483518"/>
            <a:ext cx="2808312" cy="2448272"/>
          </a:xfrm>
        </p:spPr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6182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683568" y="1851670"/>
            <a:ext cx="2592288" cy="2736304"/>
          </a:xfrm>
        </p:spPr>
        <p:txBody>
          <a:bodyPr/>
          <a:lstStyle/>
          <a:p>
            <a:endParaRPr lang="da-DK" dirty="0" smtClean="0">
              <a:solidFill>
                <a:srgbClr val="C00000"/>
              </a:solidFill>
            </a:endParaRPr>
          </a:p>
          <a:p>
            <a:endParaRPr lang="da-DK" dirty="0" smtClean="0">
              <a:solidFill>
                <a:srgbClr val="C00000"/>
              </a:solidFill>
            </a:endParaRPr>
          </a:p>
          <a:p>
            <a:r>
              <a:rPr lang="da-DK" sz="2000" dirty="0" smtClean="0"/>
              <a:t>Kontakt</a:t>
            </a:r>
          </a:p>
          <a:p>
            <a:endParaRPr lang="da-DK" dirty="0"/>
          </a:p>
          <a:p>
            <a:r>
              <a:rPr lang="da-DK" dirty="0" smtClean="0"/>
              <a:t>Ole Nørvang-Holm</a:t>
            </a:r>
          </a:p>
          <a:p>
            <a:r>
              <a:rPr lang="da-DK" dirty="0" smtClean="0"/>
              <a:t>Mail: </a:t>
            </a:r>
            <a:r>
              <a:rPr lang="da-DK" dirty="0" smtClean="0">
                <a:hlinkClick r:id="rId2"/>
              </a:rPr>
              <a:t>olho@eucsj.dk</a:t>
            </a:r>
            <a:endParaRPr lang="da-DK" dirty="0" smtClean="0"/>
          </a:p>
          <a:p>
            <a:r>
              <a:rPr lang="da-DK" dirty="0" smtClean="0"/>
              <a:t>Mobil: 25235806</a:t>
            </a:r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179512" y="267494"/>
            <a:ext cx="2448272" cy="1152128"/>
          </a:xfrm>
        </p:spPr>
        <p:txBody>
          <a:bodyPr/>
          <a:lstStyle/>
          <a:p>
            <a:r>
              <a:rPr lang="da-DK" dirty="0" smtClean="0"/>
              <a:t>Forretning og samarbejde </a:t>
            </a:r>
            <a:endParaRPr lang="da-DK" dirty="0"/>
          </a:p>
        </p:txBody>
      </p:sp>
      <p:sp>
        <p:nvSpPr>
          <p:cNvPr id="4" name="Undertitel 3"/>
          <p:cNvSpPr>
            <a:spLocks noGrp="1"/>
          </p:cNvSpPr>
          <p:nvPr>
            <p:ph type="subTitle" idx="10"/>
          </p:nvPr>
        </p:nvSpPr>
        <p:spPr>
          <a:xfrm>
            <a:off x="3851920" y="789748"/>
            <a:ext cx="5760640" cy="3024336"/>
          </a:xfrm>
        </p:spPr>
        <p:txBody>
          <a:bodyPr/>
          <a:lstStyle/>
          <a:p>
            <a:endParaRPr lang="da-DK" dirty="0" smtClean="0"/>
          </a:p>
          <a:p>
            <a:r>
              <a:rPr lang="da-DK" sz="2000" dirty="0" smtClean="0"/>
              <a:t>Forretning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Adgang til vores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sz="2000" dirty="0" smtClean="0"/>
              <a:t>Samarbejde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EUC Sjælland søger samarbejdspartnere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7914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 flipH="1">
            <a:off x="467544" y="2139702"/>
            <a:ext cx="2088232" cy="2304256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251520" y="195486"/>
            <a:ext cx="2736304" cy="936105"/>
          </a:xfrm>
        </p:spPr>
        <p:txBody>
          <a:bodyPr/>
          <a:lstStyle/>
          <a:p>
            <a:r>
              <a:rPr lang="da-DK" dirty="0"/>
              <a:t>Hvorfor 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E-learning?</a:t>
            </a:r>
            <a:r>
              <a:rPr lang="da-DK" dirty="0"/>
              <a:t/>
            </a:r>
            <a:br>
              <a:rPr lang="da-DK" dirty="0"/>
            </a:b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sp>
        <p:nvSpPr>
          <p:cNvPr id="4" name="Undertitel 3"/>
          <p:cNvSpPr>
            <a:spLocks noGrp="1"/>
          </p:cNvSpPr>
          <p:nvPr>
            <p:ph type="subTitle" idx="10"/>
          </p:nvPr>
        </p:nvSpPr>
        <p:spPr>
          <a:xfrm>
            <a:off x="3419872" y="662090"/>
            <a:ext cx="5256584" cy="3240360"/>
          </a:xfrm>
        </p:spPr>
        <p:txBody>
          <a:bodyPr/>
          <a:lstStyle/>
          <a:p>
            <a:r>
              <a:rPr lang="da-DK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Hvorfor E-learning?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Manglende </a:t>
            </a:r>
            <a:r>
              <a:rPr lang="da-DK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fleksibilitet i egen organisation – </a:t>
            </a:r>
            <a:r>
              <a:rPr lang="da-DK" sz="1800" dirty="0" smtClean="0">
                <a:solidFill>
                  <a:srgbClr val="FF0000"/>
                </a:solidFill>
              </a:rPr>
              <a:t>leverancesikkerhed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Ønske </a:t>
            </a:r>
            <a:r>
              <a:rPr lang="da-DK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om at gøre det smartere – </a:t>
            </a:r>
            <a:endParaRPr lang="da-DK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a-DK" sz="1800" dirty="0" smtClean="0">
                <a:solidFill>
                  <a:srgbClr val="FF0000"/>
                </a:solidFill>
              </a:rPr>
              <a:t>      ressource udnyttelse</a:t>
            </a:r>
            <a:endParaRPr lang="da-DK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Behov for at sætte strøm til vores uddannelser – </a:t>
            </a:r>
            <a:r>
              <a:rPr lang="da-DK" sz="1800" dirty="0">
                <a:solidFill>
                  <a:srgbClr val="FF0000"/>
                </a:solidFill>
              </a:rPr>
              <a:t>følge med tiden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1381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323528" y="1635646"/>
            <a:ext cx="3528392" cy="2880320"/>
          </a:xfrm>
        </p:spPr>
        <p:txBody>
          <a:bodyPr/>
          <a:lstStyle/>
          <a:p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Pers. sikkerhed </a:t>
            </a:r>
            <a:r>
              <a:rPr lang="da-DK" dirty="0" smtClean="0"/>
              <a:t>ved arbejde </a:t>
            </a:r>
            <a:r>
              <a:rPr lang="da-DK" dirty="0"/>
              <a:t>med epoxy og </a:t>
            </a:r>
            <a:r>
              <a:rPr lang="da-DK" dirty="0" smtClean="0"/>
              <a:t>isocyanater, 47942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Vejen som arbejdsplads – Certifikat, 47136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Systemstilladser - opstilling mv</a:t>
            </a:r>
            <a:r>
              <a:rPr lang="da-DK" dirty="0" smtClean="0"/>
              <a:t>., 44004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Gaffeltruck certifikatkursus </a:t>
            </a:r>
            <a:r>
              <a:rPr lang="da-DK" dirty="0" smtClean="0"/>
              <a:t>B, 47592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AMU-kurser som E-learning </a:t>
            </a:r>
            <a:endParaRPr lang="da-DK" dirty="0"/>
          </a:p>
        </p:txBody>
      </p:sp>
      <p:sp>
        <p:nvSpPr>
          <p:cNvPr id="4" name="Undertitel 3"/>
          <p:cNvSpPr>
            <a:spLocks noGrp="1"/>
          </p:cNvSpPr>
          <p:nvPr>
            <p:ph type="subTitle" idx="10"/>
          </p:nvPr>
        </p:nvSpPr>
        <p:spPr>
          <a:xfrm>
            <a:off x="4572000" y="699542"/>
            <a:ext cx="4104456" cy="2448272"/>
          </a:xfrm>
        </p:spPr>
        <p:txBody>
          <a:bodyPr/>
          <a:lstStyle/>
          <a:p>
            <a:r>
              <a:rPr lang="da-DK" sz="2000" dirty="0" smtClean="0"/>
              <a:t>Hvorfor disse kurser?</a:t>
            </a:r>
          </a:p>
          <a:p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Certifikatkurser – krav til virksomhederne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Stor efterspørgsel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Intern brug på EUD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FKB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7256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323528" y="1923679"/>
            <a:ext cx="3096344" cy="2880320"/>
          </a:xfrm>
        </p:spPr>
        <p:txBody>
          <a:bodyPr/>
          <a:lstStyle/>
          <a:p>
            <a:r>
              <a:rPr lang="da-DK" sz="2000" dirty="0" smtClean="0"/>
              <a:t>Platform:</a:t>
            </a:r>
            <a:r>
              <a:rPr lang="da-DK" dirty="0" smtClean="0"/>
              <a:t/>
            </a:r>
            <a:br>
              <a:rPr lang="da-DK" dirty="0" smtClean="0"/>
            </a:b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 smtClean="0"/>
              <a:t>Moodle</a:t>
            </a:r>
            <a:r>
              <a:rPr lang="da-DK" dirty="0" smtClean="0"/>
              <a:t> LMS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Hosted hos IT-kartellet i </a:t>
            </a:r>
            <a:r>
              <a:rPr lang="da-DK" dirty="0"/>
              <a:t>K</a:t>
            </a:r>
            <a:r>
              <a:rPr lang="da-DK" dirty="0" smtClean="0"/>
              <a:t>bh.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Et LMS er (Learning Management System)</a:t>
            </a:r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251520" y="267494"/>
            <a:ext cx="2448272" cy="936105"/>
          </a:xfrm>
        </p:spPr>
        <p:txBody>
          <a:bodyPr/>
          <a:lstStyle/>
          <a:p>
            <a:r>
              <a:rPr lang="da-DK" dirty="0" smtClean="0"/>
              <a:t>Teknikken bag </a:t>
            </a:r>
            <a:r>
              <a:rPr lang="da-DK" dirty="0"/>
              <a:t/>
            </a:r>
            <a:br>
              <a:rPr lang="da-DK" dirty="0"/>
            </a:br>
            <a:r>
              <a:rPr lang="da-DK" dirty="0" smtClean="0"/>
              <a:t>E-learning</a:t>
            </a:r>
            <a:endParaRPr lang="da-DK" dirty="0"/>
          </a:p>
        </p:txBody>
      </p:sp>
      <p:sp>
        <p:nvSpPr>
          <p:cNvPr id="4" name="Undertitel 3"/>
          <p:cNvSpPr>
            <a:spLocks noGrp="1"/>
          </p:cNvSpPr>
          <p:nvPr>
            <p:ph type="subTitle" idx="10"/>
          </p:nvPr>
        </p:nvSpPr>
        <p:spPr>
          <a:xfrm>
            <a:off x="3851920" y="771550"/>
            <a:ext cx="4824536" cy="2808312"/>
          </a:xfrm>
        </p:spPr>
        <p:txBody>
          <a:bodyPr/>
          <a:lstStyle/>
          <a:p>
            <a:r>
              <a:rPr lang="da-DK" sz="2000" dirty="0" smtClean="0"/>
              <a:t>Hvorfor vælge Moodle</a:t>
            </a:r>
            <a:r>
              <a:rPr lang="da-DK" sz="2000" dirty="0"/>
              <a:t> </a:t>
            </a:r>
            <a:r>
              <a:rPr lang="da-DK" sz="2000" dirty="0" smtClean="0"/>
              <a:t>og ekstern </a:t>
            </a:r>
            <a:r>
              <a:rPr lang="da-DK" sz="2000" dirty="0" err="1" smtClean="0"/>
              <a:t>hosting</a:t>
            </a:r>
            <a:r>
              <a:rPr lang="da-DK" sz="2000" dirty="0" smtClean="0"/>
              <a:t>?</a:t>
            </a:r>
          </a:p>
          <a:p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Moodle er Open Source, det giver frihed til at sætte systemet op til vores brug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Moodle er gennemprøvet </a:t>
            </a:r>
            <a:r>
              <a:rPr lang="da-DK" dirty="0" smtClean="0"/>
              <a:t>og sikkert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Elever og kursister logger på med UNI-login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Ekstern </a:t>
            </a:r>
            <a:r>
              <a:rPr lang="da-DK" dirty="0" err="1" smtClean="0"/>
              <a:t>hosting</a:t>
            </a:r>
            <a:r>
              <a:rPr lang="da-DK" dirty="0" smtClean="0"/>
              <a:t> giver driftssikkerhed og sikker backup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5635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406944" y="2067694"/>
            <a:ext cx="2880320" cy="2880320"/>
          </a:xfrm>
        </p:spPr>
        <p:txBody>
          <a:bodyPr/>
          <a:lstStyle/>
          <a:p>
            <a:r>
              <a:rPr lang="da-DK" sz="2000" dirty="0" smtClean="0"/>
              <a:t>Modeller for E-learning</a:t>
            </a:r>
          </a:p>
          <a:p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75% E-learning og 25% tilstedeværelse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Mindre end 75% E-learning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Blended learning</a:t>
            </a: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179512" y="195486"/>
            <a:ext cx="2448272" cy="1080120"/>
          </a:xfrm>
        </p:spPr>
        <p:txBody>
          <a:bodyPr/>
          <a:lstStyle/>
          <a:p>
            <a:r>
              <a:rPr lang="da-DK" dirty="0" smtClean="0"/>
              <a:t>Facts om kurserne</a:t>
            </a:r>
            <a:endParaRPr lang="da-DK" dirty="0"/>
          </a:p>
        </p:txBody>
      </p:sp>
      <p:sp>
        <p:nvSpPr>
          <p:cNvPr id="4" name="Undertitel 3"/>
          <p:cNvSpPr>
            <a:spLocks noGrp="1"/>
          </p:cNvSpPr>
          <p:nvPr>
            <p:ph type="subTitle" idx="10"/>
          </p:nvPr>
        </p:nvSpPr>
        <p:spPr>
          <a:xfrm>
            <a:off x="3959424" y="843558"/>
            <a:ext cx="5184576" cy="24482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Epoxy –  75/25 (kursisterne arbejder med praktiske opgaver under E-learningsdelen)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VSA – 75/25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Systemstillads</a:t>
            </a:r>
            <a:r>
              <a:rPr lang="da-DK" sz="1600" dirty="0" smtClean="0">
                <a:solidFill>
                  <a:srgbClr val="FF0000"/>
                </a:solidFill>
              </a:rPr>
              <a:t> </a:t>
            </a:r>
            <a:r>
              <a:rPr lang="da-DK" sz="1600" dirty="0" smtClean="0"/>
              <a:t>– måske 50/50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Systemstillads –  Blended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Gaffeltruck – Blended learning</a:t>
            </a:r>
            <a:r>
              <a:rPr lang="da-DK" sz="1600" dirty="0"/>
              <a:t> </a:t>
            </a:r>
            <a:endParaRPr lang="da-DK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Alle kurser udbydes tillige med fuld tilstedeværelse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297636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658565"/>
            <a:ext cx="4968552" cy="504055"/>
          </a:xfrm>
        </p:spPr>
        <p:txBody>
          <a:bodyPr/>
          <a:lstStyle/>
          <a:p>
            <a:r>
              <a:rPr lang="da-DK" dirty="0">
                <a:solidFill>
                  <a:schemeClr val="tx1"/>
                </a:solidFill>
              </a:rPr>
              <a:t>Kursistens vej til </a:t>
            </a:r>
            <a:r>
              <a:rPr lang="da-DK" dirty="0" smtClean="0">
                <a:solidFill>
                  <a:schemeClr val="tx1"/>
                </a:solidFill>
              </a:rPr>
              <a:t>kursus…</a:t>
            </a:r>
            <a:r>
              <a:rPr lang="da-DK" dirty="0">
                <a:solidFill>
                  <a:schemeClr val="tx1"/>
                </a:solidFill>
              </a:rPr>
              <a:t/>
            </a:r>
            <a:br>
              <a:rPr lang="da-DK" dirty="0">
                <a:solidFill>
                  <a:schemeClr val="tx1"/>
                </a:solidFill>
              </a:rPr>
            </a:b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395536" y="1491630"/>
            <a:ext cx="3240360" cy="295232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Almindelig tilmelding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Kursist får infomail med link </a:t>
            </a:r>
            <a:br>
              <a:rPr lang="da-DK" dirty="0" smtClean="0"/>
            </a:br>
            <a:r>
              <a:rPr lang="da-DK" dirty="0" smtClean="0"/>
              <a:t>og koder til kurset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Kursist logger på med </a:t>
            </a:r>
            <a:r>
              <a:rPr lang="da-DK" dirty="0" err="1" smtClean="0"/>
              <a:t>bruger-navn</a:t>
            </a:r>
            <a:r>
              <a:rPr lang="da-DK" dirty="0" smtClean="0"/>
              <a:t>, kode og tilmeldingsnøgle til selve kurset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Kursisten er i gang med kurset</a:t>
            </a:r>
          </a:p>
          <a:p>
            <a:endParaRPr lang="da-DK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62620"/>
            <a:ext cx="5112568" cy="2304255"/>
          </a:xfrm>
        </p:spPr>
      </p:pic>
    </p:spTree>
    <p:extLst>
      <p:ext uri="{BB962C8B-B14F-4D97-AF65-F5344CB8AC3E}">
        <p14:creationId xmlns:p14="http://schemas.microsoft.com/office/powerpoint/2010/main" val="291180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dsholder til indhold 9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232" y="6170"/>
            <a:ext cx="6912768" cy="3113743"/>
          </a:xfrm>
        </p:spPr>
      </p:pic>
      <p:sp>
        <p:nvSpPr>
          <p:cNvPr id="2" name="Tekstfelt 1"/>
          <p:cNvSpPr txBox="1"/>
          <p:nvPr/>
        </p:nvSpPr>
        <p:spPr>
          <a:xfrm>
            <a:off x="827584" y="2622228"/>
            <a:ext cx="36724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Opdelt i kapitler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Hvert kapitel har mellem 3 og 12 aktiviteter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Alle aktiviteter afsluttes med en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Evaluering for kurset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Afsluttende prøve og praktisk </a:t>
            </a:r>
            <a:br>
              <a:rPr lang="da-DK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a-DK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undervisning  på skolen.</a:t>
            </a:r>
            <a:endParaRPr lang="da-DK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673195" y="483518"/>
            <a:ext cx="2610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Epoxy og isocyanat kursus</a:t>
            </a:r>
          </a:p>
        </p:txBody>
      </p:sp>
    </p:spTree>
    <p:extLst>
      <p:ext uri="{BB962C8B-B14F-4D97-AF65-F5344CB8AC3E}">
        <p14:creationId xmlns:p14="http://schemas.microsoft.com/office/powerpoint/2010/main" val="254439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32" y="51470"/>
            <a:ext cx="7055768" cy="2140162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683568" y="2355726"/>
            <a:ext cx="338437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Vejen som arbejdsplads</a:t>
            </a:r>
          </a:p>
          <a:p>
            <a:endParaRPr lang="da-DK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Opdelt i emner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Mellem 2 og 12 aktiviteter i hvert emne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Alle aktiviteter afsluttes med en </a:t>
            </a:r>
            <a:r>
              <a:rPr lang="da-DK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Evaluering at kurset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Afsluttende prøve</a:t>
            </a:r>
            <a:endParaRPr lang="da-DK" sz="1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97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gi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1880" y="51470"/>
            <a:ext cx="5544616" cy="3235774"/>
          </a:xfr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Login på </a:t>
            </a:r>
            <a:br>
              <a:rPr lang="da-DK" dirty="0" smtClean="0"/>
            </a:br>
            <a:r>
              <a:rPr lang="da-DK" dirty="0" smtClean="0"/>
              <a:t>VSA kursus</a:t>
            </a:r>
            <a:endParaRPr lang="da-DK" dirty="0"/>
          </a:p>
        </p:txBody>
      </p:sp>
      <p:sp>
        <p:nvSpPr>
          <p:cNvPr id="4" name="Undertitel 3"/>
          <p:cNvSpPr>
            <a:spLocks noGrp="1"/>
          </p:cNvSpPr>
          <p:nvPr>
            <p:ph type="subTitle" idx="10"/>
          </p:nvPr>
        </p:nvSpPr>
        <p:spPr>
          <a:xfrm>
            <a:off x="323528" y="2063108"/>
            <a:ext cx="2880320" cy="2448272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a-DK" dirty="0" smtClean="0"/>
              <a:t>Login på platformen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Klik på dit kursus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Skriv din tilmeldingsnøgle</a:t>
            </a:r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Gå i gang med kurset</a:t>
            </a:r>
          </a:p>
          <a:p>
            <a:pPr marL="342900" indent="-342900">
              <a:buFont typeface="+mj-lt"/>
              <a:buAutoNum type="arabicPeriod"/>
            </a:pPr>
            <a:endParaRPr lang="da-DK" dirty="0" smtClean="0"/>
          </a:p>
          <a:p>
            <a:pPr marL="342900" indent="-342900">
              <a:buFont typeface="+mj-lt"/>
              <a:buAutoNum type="arabicPeriod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1120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-learning EUC Sjælland - BAI. nov. 2018_Olho" id="{6C70FB8B-B671-4C02-BC6F-04BD179A2D2E}" vid="{886B39D1-8131-4C32-85DE-4E92875FE2A9}"/>
    </a:ext>
  </a:extLst>
</a:theme>
</file>

<file path=ppt/theme/theme2.xml><?xml version="1.0" encoding="utf-8"?>
<a:theme xmlns:a="http://schemas.openxmlformats.org/drawingml/2006/main" name="1_Brugerdefineret design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-learning EUC Sjælland - BAI. nov. 2018_Olho" id="{6C70FB8B-B671-4C02-BC6F-04BD179A2D2E}" vid="{12955B93-8283-4140-9198-5FDBE7084E9F}"/>
    </a:ext>
  </a:extLst>
</a:theme>
</file>

<file path=ppt/theme/theme3.xml><?xml version="1.0" encoding="utf-8"?>
<a:theme xmlns:a="http://schemas.openxmlformats.org/drawingml/2006/main" name="Brugerdefineret design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-learning EUC Sjælland - BAI. nov. 2018_Olho" id="{6C70FB8B-B671-4C02-BC6F-04BD179A2D2E}" vid="{43572FE0-0998-4A85-B11D-F11C7D4FD656}"/>
    </a:ext>
  </a:extLst>
</a:theme>
</file>

<file path=ppt/theme/theme4.xml><?xml version="1.0" encoding="utf-8"?>
<a:theme xmlns:a="http://schemas.openxmlformats.org/drawingml/2006/main" name="2_Brugerdefineret design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-learning EUC Sjælland - BAI. nov. 2018_Olho" id="{6C70FB8B-B671-4C02-BC6F-04BD179A2D2E}" vid="{DF219D55-EA4A-47FE-B791-AA7E3863DF0E}"/>
    </a:ext>
  </a:extLst>
</a:theme>
</file>

<file path=ppt/theme/theme5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E-learning EUC Sjælland - BAI. nov. 2018_Olho</Template>
  <TotalTime>427</TotalTime>
  <Words>343</Words>
  <Application>Microsoft Office PowerPoint</Application>
  <PresentationFormat>Skærmshow (16:9)</PresentationFormat>
  <Paragraphs>112</Paragraphs>
  <Slides>14</Slides>
  <Notes>0</Notes>
  <HiddenSlides>0</HiddenSlides>
  <MMClips>3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4</vt:i4>
      </vt:variant>
      <vt:variant>
        <vt:lpstr>Slidetitler</vt:lpstr>
      </vt:variant>
      <vt:variant>
        <vt:i4>14</vt:i4>
      </vt:variant>
    </vt:vector>
  </HeadingPairs>
  <TitlesOfParts>
    <vt:vector size="21" baseType="lpstr">
      <vt:lpstr>Arial</vt:lpstr>
      <vt:lpstr>Calibri</vt:lpstr>
      <vt:lpstr>Verdana</vt:lpstr>
      <vt:lpstr>Kontortema</vt:lpstr>
      <vt:lpstr>1_Brugerdefineret design</vt:lpstr>
      <vt:lpstr>Brugerdefineret design</vt:lpstr>
      <vt:lpstr>2_Brugerdefineret design</vt:lpstr>
      <vt:lpstr>E-learning på EUC Sjælland   Ole Nørvang-Holm Uddannelseschef EUD &amp; AMU</vt:lpstr>
      <vt:lpstr>Hvorfor  E-learning?  </vt:lpstr>
      <vt:lpstr>AMU-kurser som E-learning </vt:lpstr>
      <vt:lpstr>Teknikken bag  E-learning</vt:lpstr>
      <vt:lpstr>Facts om kurserne</vt:lpstr>
      <vt:lpstr>Kursistens vej til kursus… </vt:lpstr>
      <vt:lpstr>PowerPoint-præsentation</vt:lpstr>
      <vt:lpstr>PowerPoint-præsentation</vt:lpstr>
      <vt:lpstr>Login på  VSA kursus</vt:lpstr>
      <vt:lpstr>Kurset set med kursistens øjne</vt:lpstr>
      <vt:lpstr>Læringsspil </vt:lpstr>
      <vt:lpstr> Udvikling</vt:lpstr>
      <vt:lpstr>Prøv det! </vt:lpstr>
      <vt:lpstr>Forretning og samarbejde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E-learning på EUC Sjælland   Ole Nørvang-Holm Uddannelseschef EUD &amp; AMU</dc:title>
  <dc:creator>Ole Nørvang-Holm</dc:creator>
  <cp:lastModifiedBy>Mei-Li Huang Carstensen</cp:lastModifiedBy>
  <cp:revision>32</cp:revision>
  <cp:lastPrinted>2018-11-07T13:13:59Z</cp:lastPrinted>
  <dcterms:created xsi:type="dcterms:W3CDTF">2018-11-06T18:22:24Z</dcterms:created>
  <dcterms:modified xsi:type="dcterms:W3CDTF">2018-11-15T07:59:25Z</dcterms:modified>
</cp:coreProperties>
</file>