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4"/>
    <p:sldMasterId id="2147483802" r:id="rId5"/>
    <p:sldMasterId id="2147483790" r:id="rId6"/>
  </p:sldMasterIdLst>
  <p:notesMasterIdLst>
    <p:notesMasterId r:id="rId21"/>
  </p:notesMasterIdLst>
  <p:handoutMasterIdLst>
    <p:handoutMasterId r:id="rId22"/>
  </p:handoutMasterIdLst>
  <p:sldIdLst>
    <p:sldId id="284" r:id="rId7"/>
    <p:sldId id="263" r:id="rId8"/>
    <p:sldId id="277" r:id="rId9"/>
    <p:sldId id="264" r:id="rId10"/>
    <p:sldId id="266" r:id="rId11"/>
    <p:sldId id="278" r:id="rId12"/>
    <p:sldId id="279" r:id="rId13"/>
    <p:sldId id="280" r:id="rId14"/>
    <p:sldId id="271" r:id="rId15"/>
    <p:sldId id="281" r:id="rId16"/>
    <p:sldId id="272" r:id="rId17"/>
    <p:sldId id="282" r:id="rId18"/>
    <p:sldId id="283" r:id="rId19"/>
    <p:sldId id="274" r:id="rId20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0588" autoAdjust="0"/>
  </p:normalViewPr>
  <p:slideViewPr>
    <p:cSldViewPr snapToGrid="0">
      <p:cViewPr>
        <p:scale>
          <a:sx n="50" d="100"/>
          <a:sy n="50" d="100"/>
        </p:scale>
        <p:origin x="1980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E86DD-77FB-BA4B-AF77-08833B2793D6}" type="datetimeFigureOut">
              <a:rPr lang="da-DK" smtClean="0"/>
              <a:pPr/>
              <a:t>05-11-2017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70CB7-109A-1F40-9FDF-50BA8B286C7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5141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506-D8BC-4D03-952D-EBC07CF19EF0}" type="datetimeFigureOut">
              <a:rPr lang="da-DK" smtClean="0"/>
              <a:pPr/>
              <a:t>05-11-2017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3C172-E0FF-438C-8371-C061F16F79FE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121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8923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5779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124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422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1082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264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799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701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266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2210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19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88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2706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3C172-E0FF-438C-8371-C061F16F79FE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193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17686" r="-291" b="22269"/>
          <a:stretch/>
        </p:blipFill>
        <p:spPr>
          <a:xfrm>
            <a:off x="-1" y="-539430"/>
            <a:ext cx="9346223" cy="84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1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6" name="Pladsholder til indhold 3"/>
          <p:cNvSpPr>
            <a:spLocks noGrp="1"/>
          </p:cNvSpPr>
          <p:nvPr>
            <p:ph sz="half" idx="2"/>
          </p:nvPr>
        </p:nvSpPr>
        <p:spPr>
          <a:xfrm>
            <a:off x="4729038" y="1883394"/>
            <a:ext cx="3657511" cy="43928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31987" y="2998177"/>
            <a:ext cx="1212012" cy="2227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 -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431506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6" name="Pladsholder til indhold 3"/>
          <p:cNvSpPr>
            <a:spLocks noGrp="1"/>
          </p:cNvSpPr>
          <p:nvPr>
            <p:ph sz="half" idx="2"/>
          </p:nvPr>
        </p:nvSpPr>
        <p:spPr>
          <a:xfrm>
            <a:off x="4576249" y="1883394"/>
            <a:ext cx="3442336" cy="43928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6" name="Billede 5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31987" y="2998177"/>
            <a:ext cx="1212012" cy="2227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 indholdsobjek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759125" y="525441"/>
            <a:ext cx="3666226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5" name="Pladsholder til billede 2"/>
          <p:cNvSpPr>
            <a:spLocks noGrp="1"/>
          </p:cNvSpPr>
          <p:nvPr>
            <p:ph type="pic" idx="10"/>
          </p:nvPr>
        </p:nvSpPr>
        <p:spPr>
          <a:xfrm>
            <a:off x="4708016" y="0"/>
            <a:ext cx="443598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pic>
        <p:nvPicPr>
          <p:cNvPr id="6" name="Billede 5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0" y="4563208"/>
            <a:ext cx="1212012" cy="2227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4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5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pic>
        <p:nvPicPr>
          <p:cNvPr id="6" name="Billede 5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6200000">
            <a:off x="353018" y="-501122"/>
            <a:ext cx="1212012" cy="2227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645" y="4635622"/>
            <a:ext cx="4484077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3" name="Billede 2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0" y="378069"/>
            <a:ext cx="1212012" cy="22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8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7346" y="4600454"/>
            <a:ext cx="37719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3" name="Billede 2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0" y="378069"/>
            <a:ext cx="1212012" cy="22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62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67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pic>
        <p:nvPicPr>
          <p:cNvPr id="8" name="Billede 7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750498" y="1889185"/>
            <a:ext cx="7131727" cy="4399472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4" name="Billede 3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0608" r="594" b="26225"/>
          <a:stretch/>
        </p:blipFill>
        <p:spPr>
          <a:xfrm>
            <a:off x="-167054" y="-386862"/>
            <a:ext cx="9495692" cy="77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71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-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750498" y="1889185"/>
            <a:ext cx="7131727" cy="4399472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3" name="Pladsholder til indhold 3"/>
          <p:cNvSpPr>
            <a:spLocks noGrp="1"/>
          </p:cNvSpPr>
          <p:nvPr>
            <p:ph sz="half" idx="2"/>
          </p:nvPr>
        </p:nvSpPr>
        <p:spPr>
          <a:xfrm>
            <a:off x="4729038" y="1883394"/>
            <a:ext cx="3657511" cy="43928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 -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3" name="Pladsholder til indhold 3"/>
          <p:cNvSpPr>
            <a:spLocks noGrp="1"/>
          </p:cNvSpPr>
          <p:nvPr>
            <p:ph sz="half" idx="2"/>
          </p:nvPr>
        </p:nvSpPr>
        <p:spPr>
          <a:xfrm>
            <a:off x="4729038" y="1883394"/>
            <a:ext cx="3657511" cy="43928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 indholdsobjek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759125" y="525441"/>
            <a:ext cx="3666226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5" name="Pladsholder til billede 2"/>
          <p:cNvSpPr>
            <a:spLocks noGrp="1"/>
          </p:cNvSpPr>
          <p:nvPr>
            <p:ph type="pic" idx="10"/>
          </p:nvPr>
        </p:nvSpPr>
        <p:spPr>
          <a:xfrm>
            <a:off x="4708016" y="0"/>
            <a:ext cx="443598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pic>
        <p:nvPicPr>
          <p:cNvPr id="6" name="Billede 5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444761" y="5067485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4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5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pic>
        <p:nvPicPr>
          <p:cNvPr id="6" name="Billede 5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6200000">
            <a:off x="439615" y="-528742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06108" y="4582868"/>
            <a:ext cx="3701562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4" name="Billede 3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0" y="218604"/>
            <a:ext cx="1261773" cy="23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9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137" y="4697168"/>
            <a:ext cx="3648809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3" name="Billede 2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0" y="218604"/>
            <a:ext cx="1261773" cy="23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0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1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4" name="Billede 3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-105508"/>
            <a:ext cx="10445262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99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>
            <a:spLocks noGrp="1"/>
          </p:cNvSpPr>
          <p:nvPr>
            <p:ph idx="1"/>
          </p:nvPr>
        </p:nvSpPr>
        <p:spPr>
          <a:xfrm>
            <a:off x="750498" y="1889185"/>
            <a:ext cx="7131727" cy="4399472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6" name="Billede 5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-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>
            <a:spLocks noGrp="1"/>
          </p:cNvSpPr>
          <p:nvPr>
            <p:ph idx="1"/>
          </p:nvPr>
        </p:nvSpPr>
        <p:spPr>
          <a:xfrm>
            <a:off x="750498" y="1889185"/>
            <a:ext cx="7131727" cy="4399472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 -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indhold 3"/>
          <p:cNvSpPr>
            <a:spLocks noGrp="1"/>
          </p:cNvSpPr>
          <p:nvPr>
            <p:ph sz="half" idx="2"/>
          </p:nvPr>
        </p:nvSpPr>
        <p:spPr>
          <a:xfrm>
            <a:off x="4729038" y="1883394"/>
            <a:ext cx="3657511" cy="43928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6" name="Billede 5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82225" y="2906713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indhold 3"/>
          <p:cNvSpPr>
            <a:spLocks noGrp="1"/>
          </p:cNvSpPr>
          <p:nvPr>
            <p:ph sz="half" idx="2"/>
          </p:nvPr>
        </p:nvSpPr>
        <p:spPr>
          <a:xfrm>
            <a:off x="4729038" y="1883394"/>
            <a:ext cx="3657511" cy="43928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 indholdsobjek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2"/>
          <p:cNvSpPr>
            <a:spLocks noGrp="1"/>
          </p:cNvSpPr>
          <p:nvPr>
            <p:ph sz="half" idx="1"/>
          </p:nvPr>
        </p:nvSpPr>
        <p:spPr>
          <a:xfrm>
            <a:off x="762029" y="1892118"/>
            <a:ext cx="3645061" cy="43841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59125" y="525441"/>
            <a:ext cx="3666226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6" name="Pladsholder til billede 2"/>
          <p:cNvSpPr>
            <a:spLocks noGrp="1"/>
          </p:cNvSpPr>
          <p:nvPr>
            <p:ph type="pic" idx="10"/>
          </p:nvPr>
        </p:nvSpPr>
        <p:spPr>
          <a:xfrm>
            <a:off x="4708016" y="0"/>
            <a:ext cx="443598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528742" y="5067485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6200000">
            <a:off x="465992" y="-528741"/>
            <a:ext cx="1261773" cy="2319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9923" y="4793884"/>
            <a:ext cx="3894992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3" name="Billede 2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-1" y="447205"/>
            <a:ext cx="1110399" cy="20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50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199" y="4635622"/>
            <a:ext cx="3754318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3" name="Billede 2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-1" y="447205"/>
            <a:ext cx="1110399" cy="20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99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1" b="31651"/>
          <a:stretch/>
        </p:blipFill>
        <p:spPr>
          <a:xfrm>
            <a:off x="0" y="-1141672"/>
            <a:ext cx="9231923" cy="95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2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91897" y="1637822"/>
            <a:ext cx="1952102" cy="35881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77236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typografi i masteren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t="5209" r="-675" b="30117"/>
          <a:stretch/>
        </p:blipFill>
        <p:spPr>
          <a:xfrm>
            <a:off x="-134938" y="-2233664"/>
            <a:ext cx="9486901" cy="90916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redigere titeltypografi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21245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indhold 2"/>
          <p:cNvSpPr>
            <a:spLocks noGrp="1"/>
          </p:cNvSpPr>
          <p:nvPr>
            <p:ph idx="1"/>
          </p:nvPr>
        </p:nvSpPr>
        <p:spPr>
          <a:xfrm>
            <a:off x="750498" y="1889185"/>
            <a:ext cx="7268087" cy="4399472"/>
          </a:xfrm>
        </p:spPr>
        <p:txBody>
          <a:bodyPr/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31987" y="2998177"/>
            <a:ext cx="1212012" cy="2227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- me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indhold 2"/>
          <p:cNvSpPr>
            <a:spLocks noGrp="1"/>
          </p:cNvSpPr>
          <p:nvPr>
            <p:ph idx="1"/>
          </p:nvPr>
        </p:nvSpPr>
        <p:spPr>
          <a:xfrm>
            <a:off x="750497" y="1889185"/>
            <a:ext cx="7181489" cy="4399472"/>
          </a:xfrm>
        </p:spPr>
        <p:txBody>
          <a:bodyPr/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59125" y="525441"/>
            <a:ext cx="7634248" cy="120100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pic>
        <p:nvPicPr>
          <p:cNvPr id="5" name="Billede 4" descr="plus_gu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31987" y="2998177"/>
            <a:ext cx="1212012" cy="22277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</a:t>
            </a:r>
            <a:br>
              <a:rPr lang="da-DK" dirty="0"/>
            </a:br>
            <a:r>
              <a:rPr lang="da-DK" dirty="0"/>
              <a:t>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2050" name="Picture 2" descr="H:\Mercantec\2016\Strategiplan\Power Point\Billeder\logo_hvid.pn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02781" y="275960"/>
            <a:ext cx="1574519" cy="2886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3" r:id="rId4"/>
    <p:sldLayoutId id="2147483781" r:id="rId5"/>
    <p:sldLayoutId id="2147483779" r:id="rId6"/>
    <p:sldLayoutId id="2147483826" r:id="rId7"/>
    <p:sldLayoutId id="2147483814" r:id="rId8"/>
    <p:sldLayoutId id="2147483780" r:id="rId9"/>
    <p:sldLayoutId id="2147483815" r:id="rId10"/>
    <p:sldLayoutId id="2147483782" r:id="rId11"/>
    <p:sldLayoutId id="2147483813" r:id="rId12"/>
    <p:sldLayoutId id="2147483808" r:id="rId13"/>
    <p:sldLayoutId id="2147483831" r:id="rId14"/>
    <p:sldLayoutId id="2147483832" r:id="rId15"/>
    <p:sldLayoutId id="2147483829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</a:t>
            </a:r>
            <a:br>
              <a:rPr lang="da-DK" dirty="0"/>
            </a:br>
            <a:r>
              <a:rPr lang="da-DK" dirty="0"/>
              <a:t>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1026" name="Picture 2" descr="H:\Mercantec\2016\Strategiplan\Power Point\Billeder\logo_gul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97947" y="272484"/>
            <a:ext cx="1578635" cy="28941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3" r:id="rId2"/>
    <p:sldLayoutId id="2147483816" r:id="rId3"/>
    <p:sldLayoutId id="2147483804" r:id="rId4"/>
    <p:sldLayoutId id="2147483817" r:id="rId5"/>
    <p:sldLayoutId id="2147483806" r:id="rId6"/>
    <p:sldLayoutId id="2147483812" r:id="rId7"/>
    <p:sldLayoutId id="2147483807" r:id="rId8"/>
    <p:sldLayoutId id="2147483833" r:id="rId9"/>
    <p:sldLayoutId id="2147483834" r:id="rId10"/>
    <p:sldLayoutId id="214748382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</a:t>
            </a:r>
            <a:br>
              <a:rPr lang="da-DK" dirty="0"/>
            </a:br>
            <a:r>
              <a:rPr lang="da-DK" dirty="0"/>
              <a:t>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Picture 2" descr="H:\Mercantec\2016\Strategiplan\Power Point\Billeder\logo_gul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97947" y="280435"/>
            <a:ext cx="1578635" cy="28941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1" r:id="rId2"/>
    <p:sldLayoutId id="2147483809" r:id="rId3"/>
    <p:sldLayoutId id="2147483792" r:id="rId4"/>
    <p:sldLayoutId id="2147483794" r:id="rId5"/>
    <p:sldLayoutId id="2147483810" r:id="rId6"/>
    <p:sldLayoutId id="2147483811" r:id="rId7"/>
    <p:sldLayoutId id="2147483799" r:id="rId8"/>
    <p:sldLayoutId id="2147483830" r:id="rId9"/>
    <p:sldLayoutId id="2147483835" r:id="rId10"/>
    <p:sldLayoutId id="214748382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B85B3-A06D-4D94-B1B0-9AAA25FE6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212725"/>
            <a:ext cx="7772400" cy="1470025"/>
          </a:xfrm>
        </p:spPr>
        <p:txBody>
          <a:bodyPr/>
          <a:lstStyle/>
          <a:p>
            <a:r>
              <a:rPr lang="da-DK" dirty="0" err="1"/>
              <a:t>BAI’s</a:t>
            </a:r>
            <a:r>
              <a:rPr lang="da-DK" dirty="0"/>
              <a:t> skolekonference 2017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64EA8D-BAE7-4926-A975-173DF5A5D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742950"/>
            <a:ext cx="6400800" cy="1752600"/>
          </a:xfrm>
        </p:spPr>
        <p:txBody>
          <a:bodyPr/>
          <a:lstStyle/>
          <a:p>
            <a:r>
              <a:rPr lang="da-DK" b="1" dirty="0">
                <a:solidFill>
                  <a:schemeClr val="accent2">
                    <a:lumMod val="25000"/>
                  </a:schemeClr>
                </a:solidFill>
              </a:rPr>
              <a:t>Trepartsforhandlinger</a:t>
            </a:r>
          </a:p>
        </p:txBody>
      </p:sp>
    </p:spTree>
    <p:extLst>
      <p:ext uri="{BB962C8B-B14F-4D97-AF65-F5344CB8AC3E}">
        <p14:creationId xmlns:p14="http://schemas.microsoft.com/office/powerpoint/2010/main" val="2736354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D7219E-1EB5-4148-B13F-896528F6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Den enkelte uddannelsesinstitution skal sikre, at der tilbydes test/prøver.</a:t>
            </a:r>
          </a:p>
          <a:p>
            <a:r>
              <a:rPr lang="da-DK" dirty="0"/>
              <a:t>Uddannelsesinstitutionen skal kunne redegøre for, hvor mange der består prøverne. Dette inddrages i kvalitetsvurderingen af skolen.</a:t>
            </a:r>
          </a:p>
          <a:p>
            <a:r>
              <a:rPr lang="da-DK" dirty="0"/>
              <a:t>Der udvikles en bevisdatabase.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Styrket brug af test/prøver 45-48</a:t>
            </a:r>
          </a:p>
        </p:txBody>
      </p:sp>
    </p:spTree>
    <p:extLst>
      <p:ext uri="{BB962C8B-B14F-4D97-AF65-F5344CB8AC3E}">
        <p14:creationId xmlns:p14="http://schemas.microsoft.com/office/powerpoint/2010/main" val="3849861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D471D9-988E-489E-9F3A-AE68351B6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/>
              <a:t>Der bliver lettere adgang til at blive udbyder.</a:t>
            </a:r>
          </a:p>
          <a:p>
            <a:r>
              <a:rPr lang="da-DK" dirty="0"/>
              <a:t>Udbudsrunde vil fremover minimum finde sted hvert 4. år.</a:t>
            </a:r>
          </a:p>
          <a:p>
            <a:r>
              <a:rPr lang="da-DK" dirty="0"/>
              <a:t>De nuværende geografiske dækningsområder afskaffes, så alle udbudsgodkendelser i stedet bliver landsdækkende.</a:t>
            </a:r>
          </a:p>
          <a:p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b="1" dirty="0">
                <a:solidFill>
                  <a:schemeClr val="accent2">
                    <a:lumMod val="25000"/>
                  </a:schemeClr>
                </a:solidFill>
              </a:rPr>
              <a:t>Hvad betyder det for samarbejdet mellem skolerne?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Friere adgang til at udbyde AMU 49-51</a:t>
            </a:r>
          </a:p>
        </p:txBody>
      </p:sp>
    </p:spTree>
    <p:extLst>
      <p:ext uri="{BB962C8B-B14F-4D97-AF65-F5344CB8AC3E}">
        <p14:creationId xmlns:p14="http://schemas.microsoft.com/office/powerpoint/2010/main" val="350560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D7219E-1EB5-4148-B13F-896528F6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VEU-centerkonstruktionen udfases i 2018.</a:t>
            </a:r>
          </a:p>
          <a:p>
            <a:r>
              <a:rPr lang="da-DK" dirty="0"/>
              <a:t>Der afsættes 25 mio. kr. årligt til det nye samarbejde.</a:t>
            </a:r>
          </a:p>
          <a:p>
            <a:r>
              <a:rPr lang="da-DK" dirty="0"/>
              <a:t>Regeringen og arbejdsmarkedets parter udarbejder den konkrete RAR-model for koordinationen og aktørsamarbejdet i fællesskab.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Koordination og aktørsamarbejde 53-57</a:t>
            </a:r>
          </a:p>
        </p:txBody>
      </p:sp>
    </p:spTree>
    <p:extLst>
      <p:ext uri="{BB962C8B-B14F-4D97-AF65-F5344CB8AC3E}">
        <p14:creationId xmlns:p14="http://schemas.microsoft.com/office/powerpoint/2010/main" val="206362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D7219E-1EB5-4148-B13F-896528F6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Der opfordres til etablering af frivillige partnerskaber mellem eksisterende udbydere og relevant regionale aktører, fx de regionale vækstfora, RAR, erhvervsklynger og innovationsnetværk.</a:t>
            </a:r>
          </a:p>
          <a:p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b="1" dirty="0">
                <a:solidFill>
                  <a:schemeClr val="accent2">
                    <a:lumMod val="25000"/>
                  </a:schemeClr>
                </a:solidFill>
              </a:rPr>
              <a:t>Hvordan sikrer vi et godt samarbejde og en god koordinering?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Koordination og aktørsamarbejde 53-57</a:t>
            </a:r>
          </a:p>
        </p:txBody>
      </p:sp>
    </p:spTree>
    <p:extLst>
      <p:ext uri="{BB962C8B-B14F-4D97-AF65-F5344CB8AC3E}">
        <p14:creationId xmlns:p14="http://schemas.microsoft.com/office/powerpoint/2010/main" val="399333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214B9F-9030-4EE8-921F-01A7AE9DD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En god aftale for alle parter.</a:t>
            </a:r>
          </a:p>
          <a:p>
            <a:r>
              <a:rPr lang="da-DK" dirty="0"/>
              <a:t>En stor opgave ift. den fremtidige koordinering.</a:t>
            </a:r>
          </a:p>
          <a:p>
            <a:r>
              <a:rPr lang="da-DK" dirty="0"/>
              <a:t>Implementering af prøver/test.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Afrunding</a:t>
            </a:r>
          </a:p>
        </p:txBody>
      </p:sp>
    </p:spTree>
    <p:extLst>
      <p:ext uri="{BB962C8B-B14F-4D97-AF65-F5344CB8AC3E}">
        <p14:creationId xmlns:p14="http://schemas.microsoft.com/office/powerpoint/2010/main" val="350560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5EA70F-6DE7-4336-AE85-58329782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a-DK" dirty="0"/>
              <a:t>Mere fleksible muligheder for at tilpasse AMU-kurser til virksomhedernes og medarbejdernes behov.</a:t>
            </a:r>
          </a:p>
          <a:p>
            <a:r>
              <a:rPr lang="da-DK" dirty="0"/>
              <a:t>AMU-kursisterne skal kunne få dokumentation for deres færdigheder ved at indføre afsluttende prøve/test.</a:t>
            </a:r>
          </a:p>
          <a:p>
            <a:r>
              <a:rPr lang="da-DK" dirty="0"/>
              <a:t>Lettere adgang for private leverandører til at blive udbydere af offentligt støttet og reguleret AMU.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Undervisningsministeriet</a:t>
            </a:r>
          </a:p>
        </p:txBody>
      </p:sp>
    </p:spTree>
    <p:extLst>
      <p:ext uri="{BB962C8B-B14F-4D97-AF65-F5344CB8AC3E}">
        <p14:creationId xmlns:p14="http://schemas.microsoft.com/office/powerpoint/2010/main" val="43596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5EA70F-6DE7-4336-AE85-58329782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Én indgang til VEU-systemet som samler:</a:t>
            </a:r>
          </a:p>
          <a:p>
            <a:r>
              <a:rPr lang="da-DK" dirty="0"/>
              <a:t>Vejledning og tilbud om efteruddannelse.</a:t>
            </a:r>
          </a:p>
          <a:p>
            <a:r>
              <a:rPr lang="da-DK" dirty="0"/>
              <a:t>Tilmelding til kurser.</a:t>
            </a:r>
          </a:p>
          <a:p>
            <a:r>
              <a:rPr lang="da-DK" dirty="0"/>
              <a:t>Søgning af VEU-godtgørelse.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Undervisningsministeriet</a:t>
            </a:r>
          </a:p>
        </p:txBody>
      </p:sp>
    </p:spTree>
    <p:extLst>
      <p:ext uri="{BB962C8B-B14F-4D97-AF65-F5344CB8AC3E}">
        <p14:creationId xmlns:p14="http://schemas.microsoft.com/office/powerpoint/2010/main" val="1621201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79431C-9D0E-463F-8E59-08CFB0733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Højere godtgørelse, når medarbejdere er på kursus.</a:t>
            </a:r>
          </a:p>
          <a:p>
            <a:r>
              <a:rPr lang="da-DK" dirty="0"/>
              <a:t>Administrativt nemmere – én samlet portal for tilmelding mv.</a:t>
            </a:r>
          </a:p>
          <a:p>
            <a:r>
              <a:rPr lang="da-DK" dirty="0"/>
              <a:t>Slut med karensperioder for hjemsendte medarbejdere.</a:t>
            </a:r>
          </a:p>
          <a:p>
            <a:r>
              <a:rPr lang="da-DK" dirty="0"/>
              <a:t>Teknologisk udvikling højt på dagsordenen.</a:t>
            </a:r>
          </a:p>
          <a:p>
            <a:r>
              <a:rPr lang="da-DK" dirty="0"/>
              <a:t>Ret til udbud i hele landet.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Dansk Byggeri</a:t>
            </a:r>
          </a:p>
        </p:txBody>
      </p:sp>
    </p:spTree>
    <p:extLst>
      <p:ext uri="{BB962C8B-B14F-4D97-AF65-F5344CB8AC3E}">
        <p14:creationId xmlns:p14="http://schemas.microsoft.com/office/powerpoint/2010/main" val="358070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4DF70E6-20E3-43DE-9CF2-8EADE2780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Mulighed for specifik tilpasning af kurser ift. virksomheders og deltageres behov.</a:t>
            </a:r>
          </a:p>
          <a:p>
            <a:r>
              <a:rPr lang="da-DK" dirty="0"/>
              <a:t>Mulighed for tværgående branchepakker.</a:t>
            </a:r>
          </a:p>
          <a:p>
            <a:r>
              <a:rPr lang="da-DK" dirty="0"/>
              <a:t>Fremadrettet kan AMU-kurser nedbrydes i delmål og kombineres med IDV.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Styrket fleksibilitet 37-41</a:t>
            </a:r>
          </a:p>
        </p:txBody>
      </p:sp>
    </p:spTree>
    <p:extLst>
      <p:ext uri="{BB962C8B-B14F-4D97-AF65-F5344CB8AC3E}">
        <p14:creationId xmlns:p14="http://schemas.microsoft.com/office/powerpoint/2010/main" val="279791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4DF70E6-20E3-43DE-9CF2-8EADE2780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Der skal i skolens regnskab fremadrettet udspecificeres, hvor meget efteruddannelsesaktivitet der afvikles og konteres som IDV.</a:t>
            </a:r>
          </a:p>
          <a:p>
            <a:pPr marL="0" indent="0">
              <a:buNone/>
            </a:pPr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da-DK" b="1" dirty="0">
                <a:solidFill>
                  <a:schemeClr val="accent2">
                    <a:lumMod val="25000"/>
                  </a:schemeClr>
                </a:solidFill>
              </a:rPr>
              <a:t>Hvad tænker I om det øgede fokus på IDV?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Styrket fleksibilitet 37-41</a:t>
            </a:r>
          </a:p>
        </p:txBody>
      </p:sp>
    </p:spTree>
    <p:extLst>
      <p:ext uri="{BB962C8B-B14F-4D97-AF65-F5344CB8AC3E}">
        <p14:creationId xmlns:p14="http://schemas.microsoft.com/office/powerpoint/2010/main" val="1028624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4DF70E6-20E3-43DE-9CF2-8EADE2780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Forsøgsordning med kollektiv afkortning gøres permanent, dog med krav om en afsluttende prøve.</a:t>
            </a:r>
          </a:p>
          <a:p>
            <a:r>
              <a:rPr lang="da-DK" dirty="0"/>
              <a:t>Karenskravet om 14 dages beskæftigelse inden der kan opnås VEU-godtgørelse, bortfalder i aftaleperioden.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Styrket fleksibilitet 37-41</a:t>
            </a:r>
          </a:p>
        </p:txBody>
      </p:sp>
    </p:spTree>
    <p:extLst>
      <p:ext uri="{BB962C8B-B14F-4D97-AF65-F5344CB8AC3E}">
        <p14:creationId xmlns:p14="http://schemas.microsoft.com/office/powerpoint/2010/main" val="280191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4DF70E6-20E3-43DE-9CF2-8EADE2780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Der gennemføres et forsøg med friere brug af gæstelærere i AMU, uden at der stilles krav om, at en underviser fra skolen skal være til stede under hele kurset.</a:t>
            </a:r>
          </a:p>
          <a:p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b="1" dirty="0">
                <a:solidFill>
                  <a:schemeClr val="accent2">
                    <a:lumMod val="25000"/>
                  </a:schemeClr>
                </a:solidFill>
              </a:rPr>
              <a:t>Hvilke muligheder giver dette?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Styrket fleksibilitet 37-41</a:t>
            </a:r>
          </a:p>
        </p:txBody>
      </p:sp>
    </p:spTree>
    <p:extLst>
      <p:ext uri="{BB962C8B-B14F-4D97-AF65-F5344CB8AC3E}">
        <p14:creationId xmlns:p14="http://schemas.microsoft.com/office/powerpoint/2010/main" val="14800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D7219E-1EB5-4148-B13F-896528F6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Der indføres et generelt krav om, at offentligt udbudte AMU-kurser skal afsluttes med en test/prøve.</a:t>
            </a:r>
          </a:p>
          <a:p>
            <a:r>
              <a:rPr lang="da-DK" dirty="0"/>
              <a:t>Prøverne skal knyttes op på den enkelte uddannelses tilrettelæggelsesform og indhold.</a:t>
            </a:r>
          </a:p>
          <a:p>
            <a:r>
              <a:rPr lang="da-DK" dirty="0"/>
              <a:t>Prøveafholdelsen skal ske i naturlig forlængelse af kurset i et enkelt format og uden brug af censor.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Styrket brug af test/prøver 45-48</a:t>
            </a:r>
          </a:p>
        </p:txBody>
      </p:sp>
    </p:spTree>
    <p:extLst>
      <p:ext uri="{BB962C8B-B14F-4D97-AF65-F5344CB8AC3E}">
        <p14:creationId xmlns:p14="http://schemas.microsoft.com/office/powerpoint/2010/main" val="2930179915"/>
      </p:ext>
    </p:extLst>
  </p:cSld>
  <p:clrMapOvr>
    <a:masterClrMapping/>
  </p:clrMapOvr>
</p:sld>
</file>

<file path=ppt/theme/theme1.xml><?xml version="1.0" encoding="utf-8"?>
<a:theme xmlns:a="http://schemas.openxmlformats.org/drawingml/2006/main" name="mercantec - gul">
  <a:themeElements>
    <a:clrScheme name="MERCANTEC">
      <a:dk1>
        <a:srgbClr val="534D42"/>
      </a:dk1>
      <a:lt1>
        <a:srgbClr val="E2C929"/>
      </a:lt1>
      <a:dk2>
        <a:srgbClr val="534D42"/>
      </a:dk2>
      <a:lt2>
        <a:srgbClr val="E2C929"/>
      </a:lt2>
      <a:accent1>
        <a:srgbClr val="FFFFFF"/>
      </a:accent1>
      <a:accent2>
        <a:srgbClr val="F9F4D4"/>
      </a:accent2>
      <a:accent3>
        <a:srgbClr val="F3E9A9"/>
      </a:accent3>
      <a:accent4>
        <a:srgbClr val="EDDE7E"/>
      </a:accent4>
      <a:accent5>
        <a:srgbClr val="B09B17"/>
      </a:accent5>
      <a:accent6>
        <a:srgbClr val="75670F"/>
      </a:accent6>
      <a:hlink>
        <a:srgbClr val="FFFFFF"/>
      </a:hlink>
      <a:folHlink>
        <a:srgbClr val="FFFFFF"/>
      </a:folHlink>
    </a:clrScheme>
    <a:fontScheme name="Brugerdefinere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rcantec - hvid">
  <a:themeElements>
    <a:clrScheme name="Brugerdefineret 1">
      <a:dk1>
        <a:srgbClr val="534D42"/>
      </a:dk1>
      <a:lt1>
        <a:srgbClr val="FFFFFF"/>
      </a:lt1>
      <a:dk2>
        <a:srgbClr val="534D42"/>
      </a:dk2>
      <a:lt2>
        <a:srgbClr val="E2C929"/>
      </a:lt2>
      <a:accent1>
        <a:srgbClr val="FFFFFF"/>
      </a:accent1>
      <a:accent2>
        <a:srgbClr val="F9F4D4"/>
      </a:accent2>
      <a:accent3>
        <a:srgbClr val="F3E9A9"/>
      </a:accent3>
      <a:accent4>
        <a:srgbClr val="EDDE7E"/>
      </a:accent4>
      <a:accent5>
        <a:srgbClr val="B09B17"/>
      </a:accent5>
      <a:accent6>
        <a:srgbClr val="75670F"/>
      </a:accent6>
      <a:hlink>
        <a:srgbClr val="FFFFFF"/>
      </a:hlink>
      <a:folHlink>
        <a:srgbClr val="FFFFFF"/>
      </a:folHlink>
    </a:clrScheme>
    <a:fontScheme name="Brugerdefinere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rcantec - brun">
  <a:themeElements>
    <a:clrScheme name="Mercantec2">
      <a:dk1>
        <a:srgbClr val="FFFFFF"/>
      </a:dk1>
      <a:lt1>
        <a:srgbClr val="534D42"/>
      </a:lt1>
      <a:dk2>
        <a:srgbClr val="534D42"/>
      </a:dk2>
      <a:lt2>
        <a:srgbClr val="534D42"/>
      </a:lt2>
      <a:accent1>
        <a:srgbClr val="E2C929"/>
      </a:accent1>
      <a:accent2>
        <a:srgbClr val="534D42"/>
      </a:accent2>
      <a:accent3>
        <a:srgbClr val="FFFFFF"/>
      </a:accent3>
      <a:accent4>
        <a:srgbClr val="534D42"/>
      </a:accent4>
      <a:accent5>
        <a:srgbClr val="E2C929"/>
      </a:accent5>
      <a:accent6>
        <a:srgbClr val="FFFFFF"/>
      </a:accent6>
      <a:hlink>
        <a:srgbClr val="E2C929"/>
      </a:hlink>
      <a:folHlink>
        <a:srgbClr val="E2C929"/>
      </a:folHlink>
    </a:clrScheme>
    <a:fontScheme name="Brugerdefinere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996ffb-f037-402b-a47a-8bcfdd035357"/>
    <PortalDepartment xmlns="3c996ffb-f037-402b-a47a-8bcfdd035357" xsi:nil="true"/>
    <d67304936df247ab9448bd970a61aa05 xmlns="3c996ffb-f037-402b-a47a-8bcfdd035357">
      <Terms xmlns="http://schemas.microsoft.com/office/infopath/2007/PartnerControls"/>
    </d67304936df247ab9448bd970a61aa05>
    <Comment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45E8358252D6400EB1C231CCF7F3BC970065534B0A32B07648B8A8ADBDDB9DF1AB" ma:contentTypeVersion="7" ma:contentTypeDescription="Opret et nyt dokument." ma:contentTypeScope="" ma:versionID="92401ced67eb3f837f4b76a549646892">
  <xsd:schema xmlns:xsd="http://www.w3.org/2001/XMLSchema" xmlns:xs="http://www.w3.org/2001/XMLSchema" xmlns:p="http://schemas.microsoft.com/office/2006/metadata/properties" xmlns:ns1="http://schemas.microsoft.com/sharepoint/v3" xmlns:ns2="3c996ffb-f037-402b-a47a-8bcfdd035357" targetNamespace="http://schemas.microsoft.com/office/2006/metadata/properties" ma:root="true" ma:fieldsID="a9d62a777a2d055d671564e163af66c8" ns1:_="" ns2:_="">
    <xsd:import namespace="http://schemas.microsoft.com/sharepoint/v3"/>
    <xsd:import namespace="3c996ffb-f037-402b-a47a-8bcfdd035357"/>
    <xsd:element name="properties">
      <xsd:complexType>
        <xsd:sequence>
          <xsd:element name="documentManagement">
            <xsd:complexType>
              <xsd:all>
                <xsd:element ref="ns2:PortalDepartment" minOccurs="0"/>
                <xsd:element ref="ns2:d67304936df247ab9448bd970a61aa05" minOccurs="0"/>
                <xsd:element ref="ns2:TaxCatchAll" minOccurs="0"/>
                <xsd:element ref="ns2:TaxCatchAllLabel" minOccurs="0"/>
                <xsd:element ref="ns1:Comment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" ma:index="13" nillable="true" ma:displayName="Beskrivelse" ma:internalName="Comment">
      <xsd:simpleType>
        <xsd:restriction base="dms:Note">
          <xsd:maxLength value="255"/>
        </xsd:restriction>
      </xsd:simpleType>
    </xsd:element>
    <xsd:element name="AverageRating" ma:index="14" nillable="true" ma:displayName="Bedømmelse (0-5)" ma:decimals="2" ma:description="Gennemsnitlig værdi af alle de bedømmelser, der er afsendt" ma:internalName="AverageRating" ma:readOnly="true">
      <xsd:simpleType>
        <xsd:restriction base="dms:Number"/>
      </xsd:simpleType>
    </xsd:element>
    <xsd:element name="RatingCount" ma:index="15" nillable="true" ma:displayName="Antal bedømmelser" ma:decimals="0" ma:description="Antal afsendte bedømmelser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96ffb-f037-402b-a47a-8bcfdd035357" elementFormDefault="qualified">
    <xsd:import namespace="http://schemas.microsoft.com/office/2006/documentManagement/types"/>
    <xsd:import namespace="http://schemas.microsoft.com/office/infopath/2007/PartnerControls"/>
    <xsd:element name="PortalDepartment" ma:index="8" nillable="true" ma:displayName="Afdeling" ma:description="" ma:list="{86812872-a11f-4df6-977d-8f99a1e8ad9a}" ma:internalName="PortalDepartment" ma:showField="Title" ma:web="3c996ffb-f037-402b-a47a-8bcfdd035357">
      <xsd:simpleType>
        <xsd:restriction base="dms:Lookup"/>
      </xsd:simpleType>
    </xsd:element>
    <xsd:element name="d67304936df247ab9448bd970a61aa05" ma:index="9" nillable="true" ma:taxonomy="true" ma:internalName="d67304936df247ab9448bd970a61aa05" ma:taxonomyFieldName="PortalKeyword" ma:displayName="Emneord" ma:fieldId="{d6730493-6df2-47ab-9448-bd970a61aa05}" ma:taxonomyMulti="true" ma:sspId="096cdf37-b7a3-4fbf-a883-aacf7423ed80" ma:termSetId="036ed975-de4a-4957-8501-ee7be3b7263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2cf95d04-3adb-4f67-ba37-ba8bd7c7bc1c}" ma:internalName="TaxCatchAll" ma:showField="CatchAllData" ma:web="3c996ffb-f037-402b-a47a-8bcfdd0353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2cf95d04-3adb-4f67-ba37-ba8bd7c7bc1c}" ma:internalName="TaxCatchAllLabel" ma:readOnly="true" ma:showField="CatchAllDataLabel" ma:web="3c996ffb-f037-402b-a47a-8bcfdd0353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4E071D-BF0B-44D5-9F78-5FD3A243A7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72FD02-01E5-4D0D-9DF6-13F8BA0B60A0}">
  <ds:schemaRefs>
    <ds:schemaRef ds:uri="3c996ffb-f037-402b-a47a-8bcfdd035357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93586C7-9A7F-475F-A013-EEE3FA35E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996ffb-f037-402b-a47a-8bcfdd0353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9768</TotalTime>
  <Words>514</Words>
  <Application>Microsoft Office PowerPoint</Application>
  <PresentationFormat>Skærmshow (4:3)</PresentationFormat>
  <Paragraphs>72</Paragraphs>
  <Slides>14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14</vt:i4>
      </vt:variant>
    </vt:vector>
  </HeadingPairs>
  <TitlesOfParts>
    <vt:vector size="22" baseType="lpstr">
      <vt:lpstr>Arial</vt:lpstr>
      <vt:lpstr>Calibri</vt:lpstr>
      <vt:lpstr>Franklin Gothic Book</vt:lpstr>
      <vt:lpstr>Franklin Gothic Demi</vt:lpstr>
      <vt:lpstr>Wingdings</vt:lpstr>
      <vt:lpstr>mercantec - gul</vt:lpstr>
      <vt:lpstr>mercantec - hvid</vt:lpstr>
      <vt:lpstr>mercantec - brun</vt:lpstr>
      <vt:lpstr>BAI’s skolekonference 2017</vt:lpstr>
      <vt:lpstr>Undervisningsministeriet</vt:lpstr>
      <vt:lpstr>Undervisningsministeriet</vt:lpstr>
      <vt:lpstr>Dansk Byggeri</vt:lpstr>
      <vt:lpstr>Styrket fleksibilitet 37-41</vt:lpstr>
      <vt:lpstr>Styrket fleksibilitet 37-41</vt:lpstr>
      <vt:lpstr>Styrket fleksibilitet 37-41</vt:lpstr>
      <vt:lpstr>Styrket fleksibilitet 37-41</vt:lpstr>
      <vt:lpstr>Styrket brug af test/prøver 45-48</vt:lpstr>
      <vt:lpstr>Styrket brug af test/prøver 45-48</vt:lpstr>
      <vt:lpstr>Friere adgang til at udbyde AMU 49-51</vt:lpstr>
      <vt:lpstr>Koordination og aktørsamarbejde 53-57</vt:lpstr>
      <vt:lpstr>Koordination og aktørsamarbejde 53-57</vt:lpstr>
      <vt:lpstr>Afrunding</vt:lpstr>
    </vt:vector>
  </TitlesOfParts>
  <Company>Mercantec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2022</dc:title>
  <dc:creator>Charlotte Aaen</dc:creator>
  <cp:lastModifiedBy>Kurt Thomsen</cp:lastModifiedBy>
  <cp:revision>416</cp:revision>
  <cp:lastPrinted>2016-09-07T11:18:17Z</cp:lastPrinted>
  <dcterms:created xsi:type="dcterms:W3CDTF">2016-04-06T08:02:17Z</dcterms:created>
  <dcterms:modified xsi:type="dcterms:W3CDTF">2017-11-05T17:16:08Z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0x01010045E8358252D6400EB1C231CCF7F3BC970065534B0A32B07648B8A8ADBDDB9DF1AB</vt:lpwstr>
  </property>
  <property fmtid="{D5CDD505-2E9C-101B-9397-08002B2CF9AE}" pid="3" name="PortalKeyword">
    <vt:lpwstr/>
  </property>
</Properties>
</file>