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2"/>
  </p:notesMasterIdLst>
  <p:sldIdLst>
    <p:sldId id="275" r:id="rId2"/>
    <p:sldId id="276" r:id="rId3"/>
    <p:sldId id="278" r:id="rId4"/>
    <p:sldId id="279" r:id="rId5"/>
    <p:sldId id="280" r:id="rId6"/>
    <p:sldId id="300" r:id="rId7"/>
    <p:sldId id="301" r:id="rId8"/>
    <p:sldId id="302" r:id="rId9"/>
    <p:sldId id="303" r:id="rId10"/>
    <p:sldId id="292" r:id="rId11"/>
    <p:sldId id="295" r:id="rId12"/>
    <p:sldId id="296" r:id="rId13"/>
    <p:sldId id="299" r:id="rId14"/>
    <p:sldId id="257" r:id="rId15"/>
    <p:sldId id="259" r:id="rId16"/>
    <p:sldId id="304" r:id="rId17"/>
    <p:sldId id="273" r:id="rId18"/>
    <p:sldId id="270" r:id="rId19"/>
    <p:sldId id="271" r:id="rId20"/>
    <p:sldId id="272" r:id="rId21"/>
    <p:sldId id="263" r:id="rId22"/>
    <p:sldId id="268" r:id="rId23"/>
    <p:sldId id="264" r:id="rId24"/>
    <p:sldId id="260" r:id="rId25"/>
    <p:sldId id="267" r:id="rId26"/>
    <p:sldId id="261" r:id="rId27"/>
    <p:sldId id="269" r:id="rId28"/>
    <p:sldId id="265" r:id="rId29"/>
    <p:sldId id="262" r:id="rId30"/>
    <p:sldId id="294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69503" autoAdjust="0"/>
  </p:normalViewPr>
  <p:slideViewPr>
    <p:cSldViewPr snapToGrid="0">
      <p:cViewPr varScale="1">
        <p:scale>
          <a:sx n="44" d="100"/>
          <a:sy n="44" d="100"/>
        </p:scale>
        <p:origin x="141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F22EA-4703-4CE8-8FFF-C2420207AB77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24BB9A7A-A890-453C-95D6-22B6DE46730E}">
      <dgm:prSet phldrT="[Tekst]"/>
      <dgm:spPr/>
      <dgm:t>
        <a:bodyPr/>
        <a:lstStyle/>
        <a:p>
          <a:r>
            <a:rPr lang="da-DK" dirty="0" smtClean="0"/>
            <a:t>Ideoplæg</a:t>
          </a:r>
          <a:endParaRPr lang="da-DK" dirty="0"/>
        </a:p>
      </dgm:t>
    </dgm:pt>
    <dgm:pt modelId="{91107B5F-94F2-41D7-90D2-DCE1C04F8BA6}" type="parTrans" cxnId="{BF14C7DD-4BC5-4826-B580-2D794A698CB2}">
      <dgm:prSet/>
      <dgm:spPr/>
      <dgm:t>
        <a:bodyPr/>
        <a:lstStyle/>
        <a:p>
          <a:endParaRPr lang="da-DK"/>
        </a:p>
      </dgm:t>
    </dgm:pt>
    <dgm:pt modelId="{BF32EFEC-81AF-45AE-9DBB-88AB89D4C35D}" type="sibTrans" cxnId="{BF14C7DD-4BC5-4826-B580-2D794A698CB2}">
      <dgm:prSet/>
      <dgm:spPr/>
      <dgm:t>
        <a:bodyPr/>
        <a:lstStyle/>
        <a:p>
          <a:endParaRPr lang="da-DK"/>
        </a:p>
      </dgm:t>
    </dgm:pt>
    <dgm:pt modelId="{87215738-D334-4DB6-8065-2474176150EF}">
      <dgm:prSet phldrT="[Tekst]"/>
      <dgm:spPr/>
      <dgm:t>
        <a:bodyPr/>
        <a:lstStyle/>
        <a:p>
          <a:r>
            <a:rPr lang="da-DK" dirty="0" smtClean="0"/>
            <a:t>Bygge-program</a:t>
          </a:r>
          <a:endParaRPr lang="da-DK" dirty="0"/>
        </a:p>
      </dgm:t>
    </dgm:pt>
    <dgm:pt modelId="{15650AE9-950C-40A4-87B2-DD24726D98F1}" type="parTrans" cxnId="{A70E0D05-0022-40B4-B570-87D2559EA4CD}">
      <dgm:prSet/>
      <dgm:spPr/>
      <dgm:t>
        <a:bodyPr/>
        <a:lstStyle/>
        <a:p>
          <a:endParaRPr lang="da-DK"/>
        </a:p>
      </dgm:t>
    </dgm:pt>
    <dgm:pt modelId="{C8A985E6-C987-4654-BF44-86B50AD71F10}" type="sibTrans" cxnId="{A70E0D05-0022-40B4-B570-87D2559EA4CD}">
      <dgm:prSet/>
      <dgm:spPr/>
      <dgm:t>
        <a:bodyPr/>
        <a:lstStyle/>
        <a:p>
          <a:endParaRPr lang="da-DK"/>
        </a:p>
      </dgm:t>
    </dgm:pt>
    <dgm:pt modelId="{3BDEE1DB-8269-4F43-B621-9BA696AF56BA}">
      <dgm:prSet phldrT="[Tekst]"/>
      <dgm:spPr/>
      <dgm:t>
        <a:bodyPr/>
        <a:lstStyle/>
        <a:p>
          <a:r>
            <a:rPr lang="da-DK" dirty="0" err="1" smtClean="0"/>
            <a:t>Disp</a:t>
          </a:r>
          <a:r>
            <a:rPr lang="da-DK" dirty="0" smtClean="0"/>
            <a:t>. Forslag</a:t>
          </a:r>
          <a:endParaRPr lang="da-DK" dirty="0"/>
        </a:p>
      </dgm:t>
    </dgm:pt>
    <dgm:pt modelId="{7F943168-1302-4AF5-816D-CEC92D5C0B50}" type="parTrans" cxnId="{133209E2-286A-4895-9144-7BDA93C9202C}">
      <dgm:prSet/>
      <dgm:spPr/>
      <dgm:t>
        <a:bodyPr/>
        <a:lstStyle/>
        <a:p>
          <a:endParaRPr lang="da-DK"/>
        </a:p>
      </dgm:t>
    </dgm:pt>
    <dgm:pt modelId="{C21899A0-C899-4A64-BEBC-BA67B8722498}" type="sibTrans" cxnId="{133209E2-286A-4895-9144-7BDA93C9202C}">
      <dgm:prSet/>
      <dgm:spPr/>
      <dgm:t>
        <a:bodyPr/>
        <a:lstStyle/>
        <a:p>
          <a:endParaRPr lang="da-DK"/>
        </a:p>
      </dgm:t>
    </dgm:pt>
    <dgm:pt modelId="{F8CD9D6C-7F42-46FC-970B-8ECB03BDFCFD}">
      <dgm:prSet phldrT="[Tekst]"/>
      <dgm:spPr/>
      <dgm:t>
        <a:bodyPr/>
        <a:lstStyle/>
        <a:p>
          <a:r>
            <a:rPr lang="da-DK" dirty="0" err="1" smtClean="0"/>
            <a:t>Proj</a:t>
          </a:r>
          <a:r>
            <a:rPr lang="da-DK" dirty="0" smtClean="0"/>
            <a:t>. Forslag</a:t>
          </a:r>
          <a:endParaRPr lang="da-DK" dirty="0"/>
        </a:p>
      </dgm:t>
    </dgm:pt>
    <dgm:pt modelId="{AA0D9B7E-319F-49A9-A5E6-72E8E17CA0A8}" type="parTrans" cxnId="{2948002A-D10D-4B7A-9DBC-8C7AC090C6C7}">
      <dgm:prSet/>
      <dgm:spPr/>
      <dgm:t>
        <a:bodyPr/>
        <a:lstStyle/>
        <a:p>
          <a:endParaRPr lang="da-DK"/>
        </a:p>
      </dgm:t>
    </dgm:pt>
    <dgm:pt modelId="{25128616-9B12-48E5-B59F-C58DA1D17EC8}" type="sibTrans" cxnId="{2948002A-D10D-4B7A-9DBC-8C7AC090C6C7}">
      <dgm:prSet/>
      <dgm:spPr/>
      <dgm:t>
        <a:bodyPr/>
        <a:lstStyle/>
        <a:p>
          <a:endParaRPr lang="da-DK"/>
        </a:p>
      </dgm:t>
    </dgm:pt>
    <dgm:pt modelId="{3AAE2BD3-FC8F-49BD-8048-D245E590A1CA}">
      <dgm:prSet phldrT="[Tekst]"/>
      <dgm:spPr/>
      <dgm:t>
        <a:bodyPr/>
        <a:lstStyle/>
        <a:p>
          <a:r>
            <a:rPr lang="da-DK" dirty="0" err="1" smtClean="0"/>
            <a:t>Myndigh-projekt</a:t>
          </a:r>
          <a:endParaRPr lang="da-DK" dirty="0"/>
        </a:p>
      </dgm:t>
    </dgm:pt>
    <dgm:pt modelId="{CFE12DB6-EEC9-4033-B82E-1240A8969EA5}" type="parTrans" cxnId="{FDF218BE-12E4-44CF-97EB-4DC347043CC8}">
      <dgm:prSet/>
      <dgm:spPr/>
      <dgm:t>
        <a:bodyPr/>
        <a:lstStyle/>
        <a:p>
          <a:endParaRPr lang="da-DK"/>
        </a:p>
      </dgm:t>
    </dgm:pt>
    <dgm:pt modelId="{3C958090-27D0-4F13-A312-6E032652E28B}" type="sibTrans" cxnId="{FDF218BE-12E4-44CF-97EB-4DC347043CC8}">
      <dgm:prSet/>
      <dgm:spPr/>
      <dgm:t>
        <a:bodyPr/>
        <a:lstStyle/>
        <a:p>
          <a:endParaRPr lang="da-DK"/>
        </a:p>
      </dgm:t>
    </dgm:pt>
    <dgm:pt modelId="{6B58C3B3-C8C6-418A-AADC-5A11D75BE142}">
      <dgm:prSet phldrT="[Tekst]"/>
      <dgm:spPr/>
      <dgm:t>
        <a:bodyPr/>
        <a:lstStyle/>
        <a:p>
          <a:r>
            <a:rPr lang="da-DK" dirty="0" smtClean="0"/>
            <a:t>Hoved-projekt</a:t>
          </a:r>
          <a:endParaRPr lang="da-DK" dirty="0"/>
        </a:p>
      </dgm:t>
    </dgm:pt>
    <dgm:pt modelId="{DE0FA8DF-DF4D-4591-B321-9BA54CAE0A40}" type="parTrans" cxnId="{2DCB916D-2AB0-433A-B748-248CC5B4D799}">
      <dgm:prSet/>
      <dgm:spPr/>
      <dgm:t>
        <a:bodyPr/>
        <a:lstStyle/>
        <a:p>
          <a:endParaRPr lang="da-DK"/>
        </a:p>
      </dgm:t>
    </dgm:pt>
    <dgm:pt modelId="{C7A61A5A-3883-4CA9-A968-548F67D188CA}" type="sibTrans" cxnId="{2DCB916D-2AB0-433A-B748-248CC5B4D799}">
      <dgm:prSet/>
      <dgm:spPr/>
      <dgm:t>
        <a:bodyPr/>
        <a:lstStyle/>
        <a:p>
          <a:endParaRPr lang="da-DK"/>
        </a:p>
      </dgm:t>
    </dgm:pt>
    <dgm:pt modelId="{B78A1C48-9C5A-40CB-9466-6769E659B607}">
      <dgm:prSet phldrT="[Tekst]"/>
      <dgm:spPr/>
      <dgm:t>
        <a:bodyPr/>
        <a:lstStyle/>
        <a:p>
          <a:r>
            <a:rPr lang="da-DK" dirty="0" smtClean="0"/>
            <a:t>Udførelse</a:t>
          </a:r>
          <a:endParaRPr lang="da-DK" dirty="0"/>
        </a:p>
      </dgm:t>
    </dgm:pt>
    <dgm:pt modelId="{88EB780D-E29C-4974-A925-1E9CCFADF08C}" type="parTrans" cxnId="{55C18B32-1EB3-4BDB-8661-442187BE481A}">
      <dgm:prSet/>
      <dgm:spPr/>
      <dgm:t>
        <a:bodyPr/>
        <a:lstStyle/>
        <a:p>
          <a:endParaRPr lang="da-DK"/>
        </a:p>
      </dgm:t>
    </dgm:pt>
    <dgm:pt modelId="{D25865A7-3174-4732-AFB4-5B6862928392}" type="sibTrans" cxnId="{55C18B32-1EB3-4BDB-8661-442187BE481A}">
      <dgm:prSet/>
      <dgm:spPr/>
      <dgm:t>
        <a:bodyPr/>
        <a:lstStyle/>
        <a:p>
          <a:endParaRPr lang="da-DK"/>
        </a:p>
      </dgm:t>
    </dgm:pt>
    <dgm:pt modelId="{EE5E3C07-B8BE-476F-8F2E-9291D693E21C}" type="pres">
      <dgm:prSet presAssocID="{C5EF22EA-4703-4CE8-8FFF-C2420207AB77}" presName="Name0" presStyleCnt="0">
        <dgm:presLayoutVars>
          <dgm:dir/>
          <dgm:resizeHandles val="exact"/>
        </dgm:presLayoutVars>
      </dgm:prSet>
      <dgm:spPr/>
    </dgm:pt>
    <dgm:pt modelId="{8D1B74E7-3D05-4D23-A60E-277B0BC8C146}" type="pres">
      <dgm:prSet presAssocID="{24BB9A7A-A890-453C-95D6-22B6DE46730E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ACA7A2B-5208-410A-B4CA-05124427B8E3}" type="pres">
      <dgm:prSet presAssocID="{BF32EFEC-81AF-45AE-9DBB-88AB89D4C35D}" presName="parSpace" presStyleCnt="0"/>
      <dgm:spPr/>
    </dgm:pt>
    <dgm:pt modelId="{A6A07BA8-EBBF-4F59-AB56-C523AE721181}" type="pres">
      <dgm:prSet presAssocID="{87215738-D334-4DB6-8065-2474176150EF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BD8722-F32A-4F26-9E9E-F3F61488C30A}" type="pres">
      <dgm:prSet presAssocID="{C8A985E6-C987-4654-BF44-86B50AD71F10}" presName="parSpace" presStyleCnt="0"/>
      <dgm:spPr/>
    </dgm:pt>
    <dgm:pt modelId="{50B13AB9-6EA9-4F58-BECD-C2716EE843EE}" type="pres">
      <dgm:prSet presAssocID="{3BDEE1DB-8269-4F43-B621-9BA696AF56BA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5934D74-DC0F-44BB-BFCC-2F72DA1FC49B}" type="pres">
      <dgm:prSet presAssocID="{C21899A0-C899-4A64-BEBC-BA67B8722498}" presName="parSpace" presStyleCnt="0"/>
      <dgm:spPr/>
    </dgm:pt>
    <dgm:pt modelId="{AF8918DE-CAB5-4099-BA48-4B4C5C0854F8}" type="pres">
      <dgm:prSet presAssocID="{F8CD9D6C-7F42-46FC-970B-8ECB03BDFCFD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E051260-8296-4FA8-ACCA-A8A89AAA04A0}" type="pres">
      <dgm:prSet presAssocID="{25128616-9B12-48E5-B59F-C58DA1D17EC8}" presName="parSpace" presStyleCnt="0"/>
      <dgm:spPr/>
    </dgm:pt>
    <dgm:pt modelId="{EAA35C4B-8F2A-4601-958E-D5662E45684D}" type="pres">
      <dgm:prSet presAssocID="{3AAE2BD3-FC8F-49BD-8048-D245E590A1CA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8520060-83A8-4641-B885-F87703398B96}" type="pres">
      <dgm:prSet presAssocID="{3C958090-27D0-4F13-A312-6E032652E28B}" presName="parSpace" presStyleCnt="0"/>
      <dgm:spPr/>
    </dgm:pt>
    <dgm:pt modelId="{1B8AA6F4-A560-4321-A460-EFF1CFECF2CE}" type="pres">
      <dgm:prSet presAssocID="{6B58C3B3-C8C6-418A-AADC-5A11D75BE142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5F05915-67D7-4639-A503-7B8C3E18C4D2}" type="pres">
      <dgm:prSet presAssocID="{C7A61A5A-3883-4CA9-A968-548F67D188CA}" presName="parSpace" presStyleCnt="0"/>
      <dgm:spPr/>
    </dgm:pt>
    <dgm:pt modelId="{C93CB02B-844A-49AC-BB5A-BF626E8E29C8}" type="pres">
      <dgm:prSet presAssocID="{B78A1C48-9C5A-40CB-9466-6769E659B607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948002A-D10D-4B7A-9DBC-8C7AC090C6C7}" srcId="{C5EF22EA-4703-4CE8-8FFF-C2420207AB77}" destId="{F8CD9D6C-7F42-46FC-970B-8ECB03BDFCFD}" srcOrd="3" destOrd="0" parTransId="{AA0D9B7E-319F-49A9-A5E6-72E8E17CA0A8}" sibTransId="{25128616-9B12-48E5-B59F-C58DA1D17EC8}"/>
    <dgm:cxn modelId="{BF14C7DD-4BC5-4826-B580-2D794A698CB2}" srcId="{C5EF22EA-4703-4CE8-8FFF-C2420207AB77}" destId="{24BB9A7A-A890-453C-95D6-22B6DE46730E}" srcOrd="0" destOrd="0" parTransId="{91107B5F-94F2-41D7-90D2-DCE1C04F8BA6}" sibTransId="{BF32EFEC-81AF-45AE-9DBB-88AB89D4C35D}"/>
    <dgm:cxn modelId="{9FB5F088-D1A7-46B4-8BD5-B904A322956F}" type="presOf" srcId="{C5EF22EA-4703-4CE8-8FFF-C2420207AB77}" destId="{EE5E3C07-B8BE-476F-8F2E-9291D693E21C}" srcOrd="0" destOrd="0" presId="urn:microsoft.com/office/officeart/2005/8/layout/hChevron3"/>
    <dgm:cxn modelId="{2DCB916D-2AB0-433A-B748-248CC5B4D799}" srcId="{C5EF22EA-4703-4CE8-8FFF-C2420207AB77}" destId="{6B58C3B3-C8C6-418A-AADC-5A11D75BE142}" srcOrd="5" destOrd="0" parTransId="{DE0FA8DF-DF4D-4591-B321-9BA54CAE0A40}" sibTransId="{C7A61A5A-3883-4CA9-A968-548F67D188CA}"/>
    <dgm:cxn modelId="{FDF7FC88-73A2-4DB4-A803-15302CE4D1F1}" type="presOf" srcId="{F8CD9D6C-7F42-46FC-970B-8ECB03BDFCFD}" destId="{AF8918DE-CAB5-4099-BA48-4B4C5C0854F8}" srcOrd="0" destOrd="0" presId="urn:microsoft.com/office/officeart/2005/8/layout/hChevron3"/>
    <dgm:cxn modelId="{CED7492F-DF66-4557-A501-FD84CFE4D2E1}" type="presOf" srcId="{B78A1C48-9C5A-40CB-9466-6769E659B607}" destId="{C93CB02B-844A-49AC-BB5A-BF626E8E29C8}" srcOrd="0" destOrd="0" presId="urn:microsoft.com/office/officeart/2005/8/layout/hChevron3"/>
    <dgm:cxn modelId="{1E8DBF4F-5AF4-4A8E-830D-517E145397A4}" type="presOf" srcId="{3BDEE1DB-8269-4F43-B621-9BA696AF56BA}" destId="{50B13AB9-6EA9-4F58-BECD-C2716EE843EE}" srcOrd="0" destOrd="0" presId="urn:microsoft.com/office/officeart/2005/8/layout/hChevron3"/>
    <dgm:cxn modelId="{F77BC330-0D5F-453B-9E45-6162B2424FF3}" type="presOf" srcId="{6B58C3B3-C8C6-418A-AADC-5A11D75BE142}" destId="{1B8AA6F4-A560-4321-A460-EFF1CFECF2CE}" srcOrd="0" destOrd="0" presId="urn:microsoft.com/office/officeart/2005/8/layout/hChevron3"/>
    <dgm:cxn modelId="{695E7A31-676C-42BA-A903-FE6485EB4FEE}" type="presOf" srcId="{24BB9A7A-A890-453C-95D6-22B6DE46730E}" destId="{8D1B74E7-3D05-4D23-A60E-277B0BC8C146}" srcOrd="0" destOrd="0" presId="urn:microsoft.com/office/officeart/2005/8/layout/hChevron3"/>
    <dgm:cxn modelId="{A70E0D05-0022-40B4-B570-87D2559EA4CD}" srcId="{C5EF22EA-4703-4CE8-8FFF-C2420207AB77}" destId="{87215738-D334-4DB6-8065-2474176150EF}" srcOrd="1" destOrd="0" parTransId="{15650AE9-950C-40A4-87B2-DD24726D98F1}" sibTransId="{C8A985E6-C987-4654-BF44-86B50AD71F10}"/>
    <dgm:cxn modelId="{FDF218BE-12E4-44CF-97EB-4DC347043CC8}" srcId="{C5EF22EA-4703-4CE8-8FFF-C2420207AB77}" destId="{3AAE2BD3-FC8F-49BD-8048-D245E590A1CA}" srcOrd="4" destOrd="0" parTransId="{CFE12DB6-EEC9-4033-B82E-1240A8969EA5}" sibTransId="{3C958090-27D0-4F13-A312-6E032652E28B}"/>
    <dgm:cxn modelId="{BFB02C83-17BF-4A30-BC8B-12F664F88756}" type="presOf" srcId="{87215738-D334-4DB6-8065-2474176150EF}" destId="{A6A07BA8-EBBF-4F59-AB56-C523AE721181}" srcOrd="0" destOrd="0" presId="urn:microsoft.com/office/officeart/2005/8/layout/hChevron3"/>
    <dgm:cxn modelId="{55C18B32-1EB3-4BDB-8661-442187BE481A}" srcId="{C5EF22EA-4703-4CE8-8FFF-C2420207AB77}" destId="{B78A1C48-9C5A-40CB-9466-6769E659B607}" srcOrd="6" destOrd="0" parTransId="{88EB780D-E29C-4974-A925-1E9CCFADF08C}" sibTransId="{D25865A7-3174-4732-AFB4-5B6862928392}"/>
    <dgm:cxn modelId="{8D0A05EA-BEFA-4CFC-92FA-6C2867153DC4}" type="presOf" srcId="{3AAE2BD3-FC8F-49BD-8048-D245E590A1CA}" destId="{EAA35C4B-8F2A-4601-958E-D5662E45684D}" srcOrd="0" destOrd="0" presId="urn:microsoft.com/office/officeart/2005/8/layout/hChevron3"/>
    <dgm:cxn modelId="{133209E2-286A-4895-9144-7BDA93C9202C}" srcId="{C5EF22EA-4703-4CE8-8FFF-C2420207AB77}" destId="{3BDEE1DB-8269-4F43-B621-9BA696AF56BA}" srcOrd="2" destOrd="0" parTransId="{7F943168-1302-4AF5-816D-CEC92D5C0B50}" sibTransId="{C21899A0-C899-4A64-BEBC-BA67B8722498}"/>
    <dgm:cxn modelId="{00408536-B435-47FE-B593-15B680B0E627}" type="presParOf" srcId="{EE5E3C07-B8BE-476F-8F2E-9291D693E21C}" destId="{8D1B74E7-3D05-4D23-A60E-277B0BC8C146}" srcOrd="0" destOrd="0" presId="urn:microsoft.com/office/officeart/2005/8/layout/hChevron3"/>
    <dgm:cxn modelId="{3A921F07-24CD-411A-B58B-9C978BF7F0CA}" type="presParOf" srcId="{EE5E3C07-B8BE-476F-8F2E-9291D693E21C}" destId="{DACA7A2B-5208-410A-B4CA-05124427B8E3}" srcOrd="1" destOrd="0" presId="urn:microsoft.com/office/officeart/2005/8/layout/hChevron3"/>
    <dgm:cxn modelId="{436164FF-B586-4758-96E8-24D80A0539CB}" type="presParOf" srcId="{EE5E3C07-B8BE-476F-8F2E-9291D693E21C}" destId="{A6A07BA8-EBBF-4F59-AB56-C523AE721181}" srcOrd="2" destOrd="0" presId="urn:microsoft.com/office/officeart/2005/8/layout/hChevron3"/>
    <dgm:cxn modelId="{EF30BD63-E35B-4CCD-BB8F-5018ABD4BFDA}" type="presParOf" srcId="{EE5E3C07-B8BE-476F-8F2E-9291D693E21C}" destId="{7DBD8722-F32A-4F26-9E9E-F3F61488C30A}" srcOrd="3" destOrd="0" presId="urn:microsoft.com/office/officeart/2005/8/layout/hChevron3"/>
    <dgm:cxn modelId="{FF87CF83-0286-47A4-A7B1-11B546D4846A}" type="presParOf" srcId="{EE5E3C07-B8BE-476F-8F2E-9291D693E21C}" destId="{50B13AB9-6EA9-4F58-BECD-C2716EE843EE}" srcOrd="4" destOrd="0" presId="urn:microsoft.com/office/officeart/2005/8/layout/hChevron3"/>
    <dgm:cxn modelId="{7D48E752-46EC-49EE-9597-18BFC74B6FBB}" type="presParOf" srcId="{EE5E3C07-B8BE-476F-8F2E-9291D693E21C}" destId="{D5934D74-DC0F-44BB-BFCC-2F72DA1FC49B}" srcOrd="5" destOrd="0" presId="urn:microsoft.com/office/officeart/2005/8/layout/hChevron3"/>
    <dgm:cxn modelId="{42C66C03-06E0-4A6C-A7D4-2C959B4C7C86}" type="presParOf" srcId="{EE5E3C07-B8BE-476F-8F2E-9291D693E21C}" destId="{AF8918DE-CAB5-4099-BA48-4B4C5C0854F8}" srcOrd="6" destOrd="0" presId="urn:microsoft.com/office/officeart/2005/8/layout/hChevron3"/>
    <dgm:cxn modelId="{E3B22D31-C552-46C9-A09A-62C0FEBED967}" type="presParOf" srcId="{EE5E3C07-B8BE-476F-8F2E-9291D693E21C}" destId="{EE051260-8296-4FA8-ACCA-A8A89AAA04A0}" srcOrd="7" destOrd="0" presId="urn:microsoft.com/office/officeart/2005/8/layout/hChevron3"/>
    <dgm:cxn modelId="{44B8365F-CAB4-4A2D-8EC1-DD3A204B91BF}" type="presParOf" srcId="{EE5E3C07-B8BE-476F-8F2E-9291D693E21C}" destId="{EAA35C4B-8F2A-4601-958E-D5662E45684D}" srcOrd="8" destOrd="0" presId="urn:microsoft.com/office/officeart/2005/8/layout/hChevron3"/>
    <dgm:cxn modelId="{502F5E8C-2AF9-4FC1-AB7E-FED13A37F53D}" type="presParOf" srcId="{EE5E3C07-B8BE-476F-8F2E-9291D693E21C}" destId="{B8520060-83A8-4641-B885-F87703398B96}" srcOrd="9" destOrd="0" presId="urn:microsoft.com/office/officeart/2005/8/layout/hChevron3"/>
    <dgm:cxn modelId="{6B9629FD-53D9-462C-98F5-BF313D4FF53C}" type="presParOf" srcId="{EE5E3C07-B8BE-476F-8F2E-9291D693E21C}" destId="{1B8AA6F4-A560-4321-A460-EFF1CFECF2CE}" srcOrd="10" destOrd="0" presId="urn:microsoft.com/office/officeart/2005/8/layout/hChevron3"/>
    <dgm:cxn modelId="{F37B6BC1-7D14-41C7-9B94-5F6695A7524A}" type="presParOf" srcId="{EE5E3C07-B8BE-476F-8F2E-9291D693E21C}" destId="{15F05915-67D7-4639-A503-7B8C3E18C4D2}" srcOrd="11" destOrd="0" presId="urn:microsoft.com/office/officeart/2005/8/layout/hChevron3"/>
    <dgm:cxn modelId="{5ECF6C33-0C4E-4A33-B402-5A5D3E8BF185}" type="presParOf" srcId="{EE5E3C07-B8BE-476F-8F2E-9291D693E21C}" destId="{C93CB02B-844A-49AC-BB5A-BF626E8E29C8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F22EA-4703-4CE8-8FFF-C2420207AB77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24BB9A7A-A890-453C-95D6-22B6DE46730E}">
      <dgm:prSet phldrT="[Tekst]" custT="1"/>
      <dgm:spPr/>
      <dgm:t>
        <a:bodyPr/>
        <a:lstStyle/>
        <a:p>
          <a:r>
            <a:rPr lang="da-DK" dirty="0" smtClean="0"/>
            <a:t>Aftaletrin</a:t>
          </a:r>
          <a:r>
            <a:rPr lang="da-DK" sz="1400" dirty="0" smtClean="0"/>
            <a:t> </a:t>
          </a:r>
          <a:r>
            <a:rPr lang="da-DK" dirty="0" smtClean="0"/>
            <a:t>1</a:t>
          </a:r>
          <a:endParaRPr lang="da-DK" dirty="0"/>
        </a:p>
      </dgm:t>
    </dgm:pt>
    <dgm:pt modelId="{91107B5F-94F2-41D7-90D2-DCE1C04F8BA6}" type="parTrans" cxnId="{BF14C7DD-4BC5-4826-B580-2D794A698CB2}">
      <dgm:prSet/>
      <dgm:spPr/>
      <dgm:t>
        <a:bodyPr/>
        <a:lstStyle/>
        <a:p>
          <a:endParaRPr lang="da-DK" sz="1400"/>
        </a:p>
      </dgm:t>
    </dgm:pt>
    <dgm:pt modelId="{BF32EFEC-81AF-45AE-9DBB-88AB89D4C35D}" type="sibTrans" cxnId="{BF14C7DD-4BC5-4826-B580-2D794A698CB2}">
      <dgm:prSet/>
      <dgm:spPr/>
      <dgm:t>
        <a:bodyPr/>
        <a:lstStyle/>
        <a:p>
          <a:endParaRPr lang="da-DK" sz="1400"/>
        </a:p>
      </dgm:t>
    </dgm:pt>
    <dgm:pt modelId="{1452CA07-C7EF-4E05-83F4-F8D1F3FBEBE8}">
      <dgm:prSet phldrT="[Tekst]" custT="1"/>
      <dgm:spPr/>
      <dgm:t>
        <a:bodyPr/>
        <a:lstStyle/>
        <a:p>
          <a:r>
            <a:rPr lang="da-DK" sz="1800" dirty="0" smtClean="0"/>
            <a:t>Aftaletrin 2</a:t>
          </a:r>
          <a:endParaRPr lang="da-DK" sz="1800" dirty="0"/>
        </a:p>
      </dgm:t>
    </dgm:pt>
    <dgm:pt modelId="{9B1D05EB-9740-4EF6-B2F8-B7C82166B9C9}" type="parTrans" cxnId="{C956CC2A-B8F9-4086-9AEA-4AA28B06DFE0}">
      <dgm:prSet/>
      <dgm:spPr/>
      <dgm:t>
        <a:bodyPr/>
        <a:lstStyle/>
        <a:p>
          <a:endParaRPr lang="da-DK" sz="1400"/>
        </a:p>
      </dgm:t>
    </dgm:pt>
    <dgm:pt modelId="{551D5077-6835-4030-92C3-8EBFEEDD96A5}" type="sibTrans" cxnId="{C956CC2A-B8F9-4086-9AEA-4AA28B06DFE0}">
      <dgm:prSet/>
      <dgm:spPr/>
      <dgm:t>
        <a:bodyPr/>
        <a:lstStyle/>
        <a:p>
          <a:endParaRPr lang="da-DK" sz="1400"/>
        </a:p>
      </dgm:t>
    </dgm:pt>
    <dgm:pt modelId="{7AD1DC86-B1C1-43B5-A079-1139434A07A9}">
      <dgm:prSet phldrT="[Tekst]" custT="1"/>
      <dgm:spPr/>
      <dgm:t>
        <a:bodyPr/>
        <a:lstStyle/>
        <a:p>
          <a:r>
            <a:rPr lang="da-DK" sz="1800" dirty="0" smtClean="0"/>
            <a:t>Aftaletrin 3</a:t>
          </a:r>
          <a:endParaRPr lang="da-DK" sz="1800" dirty="0"/>
        </a:p>
      </dgm:t>
    </dgm:pt>
    <dgm:pt modelId="{2CDDAE9C-B18F-4D49-BB0D-E4C2A9838C76}" type="parTrans" cxnId="{9CAE2912-DA40-4AAD-8AA5-496F5645E2F5}">
      <dgm:prSet/>
      <dgm:spPr/>
      <dgm:t>
        <a:bodyPr/>
        <a:lstStyle/>
        <a:p>
          <a:endParaRPr lang="da-DK" sz="1400"/>
        </a:p>
      </dgm:t>
    </dgm:pt>
    <dgm:pt modelId="{11BF127C-AF61-4EB6-9036-91704207A244}" type="sibTrans" cxnId="{9CAE2912-DA40-4AAD-8AA5-496F5645E2F5}">
      <dgm:prSet/>
      <dgm:spPr/>
      <dgm:t>
        <a:bodyPr/>
        <a:lstStyle/>
        <a:p>
          <a:endParaRPr lang="da-DK" sz="1400"/>
        </a:p>
      </dgm:t>
    </dgm:pt>
    <dgm:pt modelId="{EE5E3C07-B8BE-476F-8F2E-9291D693E21C}" type="pres">
      <dgm:prSet presAssocID="{C5EF22EA-4703-4CE8-8FFF-C2420207AB77}" presName="Name0" presStyleCnt="0">
        <dgm:presLayoutVars>
          <dgm:dir/>
          <dgm:resizeHandles val="exact"/>
        </dgm:presLayoutVars>
      </dgm:prSet>
      <dgm:spPr/>
    </dgm:pt>
    <dgm:pt modelId="{8D1B74E7-3D05-4D23-A60E-277B0BC8C146}" type="pres">
      <dgm:prSet presAssocID="{24BB9A7A-A890-453C-95D6-22B6DE46730E}" presName="parTxOnly" presStyleLbl="node1" presStyleIdx="0" presStyleCnt="3" custScaleX="8367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ACA7A2B-5208-410A-B4CA-05124427B8E3}" type="pres">
      <dgm:prSet presAssocID="{BF32EFEC-81AF-45AE-9DBB-88AB89D4C35D}" presName="parSpace" presStyleCnt="0"/>
      <dgm:spPr/>
    </dgm:pt>
    <dgm:pt modelId="{D8872624-7D93-4711-B652-3EA4768E735B}" type="pres">
      <dgm:prSet presAssocID="{1452CA07-C7EF-4E05-83F4-F8D1F3FBEBE8}" presName="parTxOnly" presStyleLbl="node1" presStyleIdx="1" presStyleCnt="3" custScaleX="8254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29131BA-1F27-4DBB-AD81-1410C776C21B}" type="pres">
      <dgm:prSet presAssocID="{551D5077-6835-4030-92C3-8EBFEEDD96A5}" presName="parSpace" presStyleCnt="0"/>
      <dgm:spPr/>
    </dgm:pt>
    <dgm:pt modelId="{C63AB6DB-22AB-4697-82AB-F0C0EC549C73}" type="pres">
      <dgm:prSet presAssocID="{7AD1DC86-B1C1-43B5-A079-1139434A07A9}" presName="parTxOnly" presStyleLbl="node1" presStyleIdx="2" presStyleCnt="3" custLinFactY="-50000" custLinFactNeighborX="3925" custLinFactNeighborY="-1000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956CC2A-B8F9-4086-9AEA-4AA28B06DFE0}" srcId="{C5EF22EA-4703-4CE8-8FFF-C2420207AB77}" destId="{1452CA07-C7EF-4E05-83F4-F8D1F3FBEBE8}" srcOrd="1" destOrd="0" parTransId="{9B1D05EB-9740-4EF6-B2F8-B7C82166B9C9}" sibTransId="{551D5077-6835-4030-92C3-8EBFEEDD96A5}"/>
    <dgm:cxn modelId="{A01DE7A2-2A37-411A-ABC5-377DE1276927}" type="presOf" srcId="{24BB9A7A-A890-453C-95D6-22B6DE46730E}" destId="{8D1B74E7-3D05-4D23-A60E-277B0BC8C146}" srcOrd="0" destOrd="0" presId="urn:microsoft.com/office/officeart/2005/8/layout/hChevron3"/>
    <dgm:cxn modelId="{9CAE2912-DA40-4AAD-8AA5-496F5645E2F5}" srcId="{C5EF22EA-4703-4CE8-8FFF-C2420207AB77}" destId="{7AD1DC86-B1C1-43B5-A079-1139434A07A9}" srcOrd="2" destOrd="0" parTransId="{2CDDAE9C-B18F-4D49-BB0D-E4C2A9838C76}" sibTransId="{11BF127C-AF61-4EB6-9036-91704207A244}"/>
    <dgm:cxn modelId="{68E1A1EF-642C-421B-9E9A-0440A76896D4}" type="presOf" srcId="{1452CA07-C7EF-4E05-83F4-F8D1F3FBEBE8}" destId="{D8872624-7D93-4711-B652-3EA4768E735B}" srcOrd="0" destOrd="0" presId="urn:microsoft.com/office/officeart/2005/8/layout/hChevron3"/>
    <dgm:cxn modelId="{BF14C7DD-4BC5-4826-B580-2D794A698CB2}" srcId="{C5EF22EA-4703-4CE8-8FFF-C2420207AB77}" destId="{24BB9A7A-A890-453C-95D6-22B6DE46730E}" srcOrd="0" destOrd="0" parTransId="{91107B5F-94F2-41D7-90D2-DCE1C04F8BA6}" sibTransId="{BF32EFEC-81AF-45AE-9DBB-88AB89D4C35D}"/>
    <dgm:cxn modelId="{41630D7F-4E8B-4A9A-9ADD-4FE1BD856D24}" type="presOf" srcId="{C5EF22EA-4703-4CE8-8FFF-C2420207AB77}" destId="{EE5E3C07-B8BE-476F-8F2E-9291D693E21C}" srcOrd="0" destOrd="0" presId="urn:microsoft.com/office/officeart/2005/8/layout/hChevron3"/>
    <dgm:cxn modelId="{CC312390-784C-4C45-93CC-1EE7E90430B1}" type="presOf" srcId="{7AD1DC86-B1C1-43B5-A079-1139434A07A9}" destId="{C63AB6DB-22AB-4697-82AB-F0C0EC549C73}" srcOrd="0" destOrd="0" presId="urn:microsoft.com/office/officeart/2005/8/layout/hChevron3"/>
    <dgm:cxn modelId="{C329F339-6AC1-42A7-B064-70CD2224F815}" type="presParOf" srcId="{EE5E3C07-B8BE-476F-8F2E-9291D693E21C}" destId="{8D1B74E7-3D05-4D23-A60E-277B0BC8C146}" srcOrd="0" destOrd="0" presId="urn:microsoft.com/office/officeart/2005/8/layout/hChevron3"/>
    <dgm:cxn modelId="{B21ABFC6-84D1-4D7C-83F1-2E66EE4AAB4B}" type="presParOf" srcId="{EE5E3C07-B8BE-476F-8F2E-9291D693E21C}" destId="{DACA7A2B-5208-410A-B4CA-05124427B8E3}" srcOrd="1" destOrd="0" presId="urn:microsoft.com/office/officeart/2005/8/layout/hChevron3"/>
    <dgm:cxn modelId="{32F48C09-0C44-4C42-9898-94E4D7EEE641}" type="presParOf" srcId="{EE5E3C07-B8BE-476F-8F2E-9291D693E21C}" destId="{D8872624-7D93-4711-B652-3EA4768E735B}" srcOrd="2" destOrd="0" presId="urn:microsoft.com/office/officeart/2005/8/layout/hChevron3"/>
    <dgm:cxn modelId="{4FCB101E-D737-49FB-B3FC-68D1FB316571}" type="presParOf" srcId="{EE5E3C07-B8BE-476F-8F2E-9291D693E21C}" destId="{F29131BA-1F27-4DBB-AD81-1410C776C21B}" srcOrd="3" destOrd="0" presId="urn:microsoft.com/office/officeart/2005/8/layout/hChevron3"/>
    <dgm:cxn modelId="{2F91757E-973A-49F6-8B13-08153B3583DF}" type="presParOf" srcId="{EE5E3C07-B8BE-476F-8F2E-9291D693E21C}" destId="{C63AB6DB-22AB-4697-82AB-F0C0EC549C7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B74E7-3D05-4D23-A60E-277B0BC8C146}">
      <dsp:nvSpPr>
        <dsp:cNvPr id="0" name=""/>
        <dsp:cNvSpPr/>
      </dsp:nvSpPr>
      <dsp:spPr>
        <a:xfrm>
          <a:off x="1535" y="197588"/>
          <a:ext cx="1807235" cy="72289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Ideoplæg</a:t>
          </a:r>
          <a:endParaRPr lang="da-DK" sz="1900" kern="1200" dirty="0"/>
        </a:p>
      </dsp:txBody>
      <dsp:txXfrm>
        <a:off x="1535" y="197588"/>
        <a:ext cx="1626512" cy="722894"/>
      </dsp:txXfrm>
    </dsp:sp>
    <dsp:sp modelId="{A6A07BA8-EBBF-4F59-AB56-C523AE721181}">
      <dsp:nvSpPr>
        <dsp:cNvPr id="0" name=""/>
        <dsp:cNvSpPr/>
      </dsp:nvSpPr>
      <dsp:spPr>
        <a:xfrm>
          <a:off x="1447324" y="197588"/>
          <a:ext cx="1807235" cy="722894"/>
        </a:xfrm>
        <a:prstGeom prst="chevron">
          <a:avLst/>
        </a:prstGeom>
        <a:solidFill>
          <a:schemeClr val="accent2">
            <a:hueOff val="-729032"/>
            <a:satOff val="-1403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Bygge-program</a:t>
          </a:r>
          <a:endParaRPr lang="da-DK" sz="1900" kern="1200" dirty="0"/>
        </a:p>
      </dsp:txBody>
      <dsp:txXfrm>
        <a:off x="1808771" y="197588"/>
        <a:ext cx="1084341" cy="722894"/>
      </dsp:txXfrm>
    </dsp:sp>
    <dsp:sp modelId="{50B13AB9-6EA9-4F58-BECD-C2716EE843EE}">
      <dsp:nvSpPr>
        <dsp:cNvPr id="0" name=""/>
        <dsp:cNvSpPr/>
      </dsp:nvSpPr>
      <dsp:spPr>
        <a:xfrm>
          <a:off x="2893113" y="197588"/>
          <a:ext cx="1807235" cy="722894"/>
        </a:xfrm>
        <a:prstGeom prst="chevron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err="1" smtClean="0"/>
            <a:t>Disp</a:t>
          </a:r>
          <a:r>
            <a:rPr lang="da-DK" sz="1900" kern="1200" dirty="0" smtClean="0"/>
            <a:t>. Forslag</a:t>
          </a:r>
          <a:endParaRPr lang="da-DK" sz="1900" kern="1200" dirty="0"/>
        </a:p>
      </dsp:txBody>
      <dsp:txXfrm>
        <a:off x="3254560" y="197588"/>
        <a:ext cx="1084341" cy="722894"/>
      </dsp:txXfrm>
    </dsp:sp>
    <dsp:sp modelId="{AF8918DE-CAB5-4099-BA48-4B4C5C0854F8}">
      <dsp:nvSpPr>
        <dsp:cNvPr id="0" name=""/>
        <dsp:cNvSpPr/>
      </dsp:nvSpPr>
      <dsp:spPr>
        <a:xfrm>
          <a:off x="4338902" y="197588"/>
          <a:ext cx="1807235" cy="722894"/>
        </a:xfrm>
        <a:prstGeom prst="chevron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err="1" smtClean="0"/>
            <a:t>Proj</a:t>
          </a:r>
          <a:r>
            <a:rPr lang="da-DK" sz="1900" kern="1200" dirty="0" smtClean="0"/>
            <a:t>. Forslag</a:t>
          </a:r>
          <a:endParaRPr lang="da-DK" sz="1900" kern="1200" dirty="0"/>
        </a:p>
      </dsp:txBody>
      <dsp:txXfrm>
        <a:off x="4700349" y="197588"/>
        <a:ext cx="1084341" cy="722894"/>
      </dsp:txXfrm>
    </dsp:sp>
    <dsp:sp modelId="{EAA35C4B-8F2A-4601-958E-D5662E45684D}">
      <dsp:nvSpPr>
        <dsp:cNvPr id="0" name=""/>
        <dsp:cNvSpPr/>
      </dsp:nvSpPr>
      <dsp:spPr>
        <a:xfrm>
          <a:off x="5784690" y="197588"/>
          <a:ext cx="1807235" cy="722894"/>
        </a:xfrm>
        <a:prstGeom prst="chevron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err="1" smtClean="0"/>
            <a:t>Myndigh-projekt</a:t>
          </a:r>
          <a:endParaRPr lang="da-DK" sz="1900" kern="1200" dirty="0"/>
        </a:p>
      </dsp:txBody>
      <dsp:txXfrm>
        <a:off x="6146137" y="197588"/>
        <a:ext cx="1084341" cy="722894"/>
      </dsp:txXfrm>
    </dsp:sp>
    <dsp:sp modelId="{1B8AA6F4-A560-4321-A460-EFF1CFECF2CE}">
      <dsp:nvSpPr>
        <dsp:cNvPr id="0" name=""/>
        <dsp:cNvSpPr/>
      </dsp:nvSpPr>
      <dsp:spPr>
        <a:xfrm>
          <a:off x="7230479" y="197588"/>
          <a:ext cx="1807235" cy="722894"/>
        </a:xfrm>
        <a:prstGeom prst="chevron">
          <a:avLst/>
        </a:prstGeom>
        <a:solidFill>
          <a:schemeClr val="accent2">
            <a:hueOff val="-3645160"/>
            <a:satOff val="-7017"/>
            <a:lumOff val="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Hoved-projekt</a:t>
          </a:r>
          <a:endParaRPr lang="da-DK" sz="1900" kern="1200" dirty="0"/>
        </a:p>
      </dsp:txBody>
      <dsp:txXfrm>
        <a:off x="7591926" y="197588"/>
        <a:ext cx="1084341" cy="722894"/>
      </dsp:txXfrm>
    </dsp:sp>
    <dsp:sp modelId="{C93CB02B-844A-49AC-BB5A-BF626E8E29C8}">
      <dsp:nvSpPr>
        <dsp:cNvPr id="0" name=""/>
        <dsp:cNvSpPr/>
      </dsp:nvSpPr>
      <dsp:spPr>
        <a:xfrm>
          <a:off x="8676268" y="197588"/>
          <a:ext cx="1807235" cy="722894"/>
        </a:xfrm>
        <a:prstGeom prst="chevron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Udførelse</a:t>
          </a:r>
          <a:endParaRPr lang="da-DK" sz="1900" kern="1200" dirty="0"/>
        </a:p>
      </dsp:txBody>
      <dsp:txXfrm>
        <a:off x="9037715" y="197588"/>
        <a:ext cx="1084341" cy="722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B74E7-3D05-4D23-A60E-277B0BC8C146}">
      <dsp:nvSpPr>
        <dsp:cNvPr id="0" name=""/>
        <dsp:cNvSpPr/>
      </dsp:nvSpPr>
      <dsp:spPr>
        <a:xfrm>
          <a:off x="1791" y="0"/>
          <a:ext cx="3876805" cy="7625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kern="1200" dirty="0" smtClean="0"/>
            <a:t>Aftaletrin</a:t>
          </a:r>
          <a:r>
            <a:rPr lang="da-DK" sz="1400" kern="1200" dirty="0" smtClean="0"/>
            <a:t> </a:t>
          </a:r>
          <a:r>
            <a:rPr lang="da-DK" kern="1200" dirty="0" smtClean="0"/>
            <a:t>1</a:t>
          </a:r>
          <a:endParaRPr lang="da-DK" kern="1200" dirty="0"/>
        </a:p>
      </dsp:txBody>
      <dsp:txXfrm>
        <a:off x="1791" y="0"/>
        <a:ext cx="3686159" cy="762583"/>
      </dsp:txXfrm>
    </dsp:sp>
    <dsp:sp modelId="{D8872624-7D93-4711-B652-3EA4768E735B}">
      <dsp:nvSpPr>
        <dsp:cNvPr id="0" name=""/>
        <dsp:cNvSpPr/>
      </dsp:nvSpPr>
      <dsp:spPr>
        <a:xfrm>
          <a:off x="2951941" y="0"/>
          <a:ext cx="3824681" cy="762583"/>
        </a:xfrm>
        <a:prstGeom prst="chevron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Aftaletrin 2</a:t>
          </a:r>
          <a:endParaRPr lang="da-DK" sz="1800" kern="1200" dirty="0"/>
        </a:p>
      </dsp:txBody>
      <dsp:txXfrm>
        <a:off x="3333233" y="0"/>
        <a:ext cx="3062098" cy="762583"/>
      </dsp:txXfrm>
    </dsp:sp>
    <dsp:sp modelId="{C63AB6DB-22AB-4697-82AB-F0C0EC549C73}">
      <dsp:nvSpPr>
        <dsp:cNvPr id="0" name=""/>
        <dsp:cNvSpPr/>
      </dsp:nvSpPr>
      <dsp:spPr>
        <a:xfrm>
          <a:off x="5851758" y="0"/>
          <a:ext cx="4633281" cy="762583"/>
        </a:xfrm>
        <a:prstGeom prst="chevron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Aftaletrin 3</a:t>
          </a:r>
          <a:endParaRPr lang="da-DK" sz="1800" kern="1200" dirty="0"/>
        </a:p>
      </dsp:txBody>
      <dsp:txXfrm>
        <a:off x="6233050" y="0"/>
        <a:ext cx="3870698" cy="762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0346-9629-48E7-8840-14ADB966A8D5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EF4CC-5DB3-4AEC-B71E-B41D82BD1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8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0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Vi har kørt et længerevarende udviklingsprojekt i Jakon, som startede med at vi undersøgte hvordan vi kunne sikre effekterne</a:t>
            </a:r>
            <a:r>
              <a:rPr lang="da-DK" b="1" baseline="0" dirty="0" smtClean="0"/>
              <a:t> af de enkelte udviklingsprojekter, vi har gennemført, blev indført på tværs i Jakon.</a:t>
            </a:r>
          </a:p>
          <a:p>
            <a:endParaRPr lang="da-DK" b="1" baseline="0" dirty="0" smtClean="0"/>
          </a:p>
          <a:p>
            <a:r>
              <a:rPr lang="da-DK" b="1" baseline="0" dirty="0" smtClean="0"/>
              <a:t>Projektet startede i 2012 og omfattede mange ting, som alle omhandlede hvordan vi kunne blive mere effektive i vores egenproduktion, bl.a. gennemførte vi en række lederuddannelser for alle vores ledere samt en del organisatoriske tiltag.</a:t>
            </a:r>
          </a:p>
          <a:p>
            <a:endParaRPr lang="da-DK" b="1" baseline="0" dirty="0" smtClean="0"/>
          </a:p>
          <a:p>
            <a:r>
              <a:rPr lang="da-DK" b="1" baseline="0" dirty="0" smtClean="0"/>
              <a:t>Som sidste del af projektet, besluttede vi at gennemføre 4 uddannelser for alle der er involveret i egenproduktionen – de 4 kurser blev afviklet 2015/2016 og 2016/2017 i samarbejde med de 2 skoler.</a:t>
            </a:r>
          </a:p>
          <a:p>
            <a:endParaRPr lang="da-DK" b="1" dirty="0" smtClean="0"/>
          </a:p>
          <a:p>
            <a:r>
              <a:rPr lang="da-DK" b="1" dirty="0" smtClean="0"/>
              <a:t>Jakon er rigtigt glade for samarbejdet med de to erhvervsskoler der har medvirket – RTS og ESNord – det har været et eksemplarisk samarbejde mellem Jakon og de to skoler!</a:t>
            </a:r>
          </a:p>
          <a:p>
            <a:endParaRPr lang="da-DK" dirty="0" smtClean="0"/>
          </a:p>
          <a:p>
            <a:r>
              <a:rPr lang="da-DK" b="1" dirty="0" smtClean="0"/>
              <a:t> Generelt</a:t>
            </a:r>
            <a:r>
              <a:rPr lang="da-DK" b="1" baseline="0" dirty="0" smtClean="0"/>
              <a:t> er vi i Jakon </a:t>
            </a:r>
            <a:r>
              <a:rPr lang="da-DK" b="1" dirty="0" smtClean="0"/>
              <a:t>sikre på at AMU er et godt tilbud og middel til at nå vores mål – vi har svært ved at se hvor vi ellers skulle få denne hjælp!</a:t>
            </a:r>
          </a:p>
          <a:p>
            <a:endParaRPr lang="da-DK" b="1" dirty="0" smtClean="0"/>
          </a:p>
          <a:p>
            <a:r>
              <a:rPr lang="da-DK" b="1" dirty="0" smtClean="0"/>
              <a:t>I Jakon beskæftiger vi næsten udelukkende faglærte - Til gengæld bruger vi AMU-systemet til at sikre at både vores medarbejdere og Jakon som virksomhed hele tiden udvikler sig.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Vi benytter AMU til både Lovbefalede kurser, Faglige kurser, Certifikatkurser og de mere bløde uddannelser – det er alt sammen med til at give os en kvalificeret arbejdskraft.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Certifikat- og lovbefalede uddannelser er nødvendige for at leve op til diverse myndighedskrav – </a:t>
            </a:r>
            <a:r>
              <a:rPr lang="da-DK" b="1" dirty="0" err="1" smtClean="0"/>
              <a:t>udovert</a:t>
            </a:r>
            <a:r>
              <a:rPr lang="da-DK" b="1" dirty="0" smtClean="0"/>
              <a:t> sikkerheden i arbejdet, undgår vi selvfølgelig også sanktioner fra myndighederne.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De bløde kurser er til gengæld dem der flytter folk og får dem til at medvirke til at skabe de resultater vi ønsker!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Vi har både positive og negative erfaringer med AMU – de positive har jeg nævnt, men jeg vil supplere med at fremhæve de to skolers måde at samarbejde med os omkring de uddannelser vi har gennemført.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Vi har også mødt en stor fleksibilitet på tidspunkter hvor vi har haft nogle huller i vores produktion – her har AMU hjulpet med hurtigt at stable et kursusforløb på benene, der opkvalificerede vores folk fagligt og samtidig betød at vi undgik at skulle fyre folkene!!!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7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I</a:t>
            </a:r>
            <a:r>
              <a:rPr lang="da-DK" baseline="0" dirty="0" smtClean="0"/>
              <a:t> Jakon har vi traditionelt altid startet udviklinger med at involvere produktionen og svendene og så håbet på at det ville brede sig som ringe i vandet til resten af organisationen.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Denne gang har vi gjort det omvendt – vi har først sikret en forankring i topledelsen og siden fået det udbredt i resten af organisationen – det var bl.a. en af de ting vi lærte i Byg Handlekraft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Byg Handlekraft er </a:t>
            </a:r>
            <a:r>
              <a:rPr lang="da-DK" baseline="0" dirty="0" smtClean="0"/>
              <a:t>e</a:t>
            </a:r>
            <a:r>
              <a:rPr lang="da-DK" dirty="0" smtClean="0"/>
              <a:t>t større udviklingsprojekt, som vi</a:t>
            </a:r>
            <a:r>
              <a:rPr lang="da-DK" baseline="0" dirty="0" smtClean="0"/>
              <a:t> har gennemført, </a:t>
            </a:r>
            <a:r>
              <a:rPr lang="da-DK" dirty="0" smtClean="0"/>
              <a:t>omfattende alle der har med vores egenproduktionen</a:t>
            </a:r>
            <a:r>
              <a:rPr lang="da-DK" baseline="0" dirty="0" smtClean="0"/>
              <a:t> at gøre ~ 12 hold med 20 deltagere pr. hold</a:t>
            </a:r>
          </a:p>
          <a:p>
            <a:endParaRPr lang="da-DK" baseline="0" dirty="0" smtClean="0"/>
          </a:p>
          <a:p>
            <a:pPr eaLnBrk="1" hangingPunct="1"/>
            <a:r>
              <a:rPr lang="da-DK" baseline="0" dirty="0" smtClean="0"/>
              <a:t>Overskrifter i Byg Handlekraft er:</a:t>
            </a:r>
          </a:p>
          <a:p>
            <a:pPr eaLnBrk="1" hangingPunct="1"/>
            <a:endParaRPr lang="da-DK" baseline="0" dirty="0" smtClean="0"/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Opkvalificering af medarbejdere ved uddannelse på AMU-kurser</a:t>
            </a:r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 fokus på samarbejde internt og mellem fagene </a:t>
            </a:r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Bedre kommunikation og information i dagligdagen</a:t>
            </a:r>
          </a:p>
          <a:p>
            <a:pPr marL="0" indent="0">
              <a:buNone/>
              <a:defRPr/>
            </a:pPr>
            <a:endParaRPr lang="da-DK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Arbejdsmetoder som involverer den enkelte medarbejder i større dele af processen</a:t>
            </a:r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Større fokus på logistik og samarbejde internt og mellem fagene og med leverandører</a:t>
            </a:r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Samarbejde om byggepladsens indretning, materialers placering mv. </a:t>
            </a:r>
          </a:p>
          <a:p>
            <a:pPr>
              <a:buNone/>
              <a:defRPr/>
            </a:pPr>
            <a:endParaRPr lang="da-DK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Øget engagement, arbejdsglæde og motivation hos den enkelte</a:t>
            </a:r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bedre arbejdsmiljø, færre fejl og større effektivitet på pladsen</a:t>
            </a:r>
          </a:p>
          <a:p>
            <a:pPr>
              <a:defRPr/>
            </a:pPr>
            <a:r>
              <a:rPr lang="da-DK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Erfaring og bidrag til en udvikling af innovativt samarbejde i branchen.</a:t>
            </a: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  <a:p>
            <a:r>
              <a:rPr lang="da-DK" dirty="0" smtClean="0"/>
              <a:t>De 4 kurser handler om hvordan vi i Jakon kan forbedre os ved at gøre tingene mere systematisk og velovervejet ud fra devisen: Work </a:t>
            </a:r>
            <a:r>
              <a:rPr lang="da-DK" dirty="0" err="1" smtClean="0"/>
              <a:t>Smarter</a:t>
            </a:r>
            <a:r>
              <a:rPr lang="da-DK" dirty="0" smtClean="0"/>
              <a:t> – Not </a:t>
            </a:r>
            <a:r>
              <a:rPr lang="da-DK" dirty="0" err="1" smtClean="0"/>
              <a:t>harder</a:t>
            </a:r>
            <a:r>
              <a:rPr lang="da-DK" dirty="0" smtClean="0"/>
              <a:t>!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9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Mål: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a-DK" dirty="0" smtClean="0">
                <a:latin typeface="Times New Roman" pitchFamily="18" charset="0"/>
              </a:rPr>
              <a:t>	Øget engagement, arbejdsglæde og motivation hos den enkelte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da-DK" sz="700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a-DK" dirty="0" smtClean="0">
                <a:latin typeface="Times New Roman" pitchFamily="18" charset="0"/>
              </a:rPr>
              <a:t>	Et bedre arbejdsmiljø, med færre fejl og større effektivitet på pladsen.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da-DK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a-DK" dirty="0" smtClean="0">
                <a:latin typeface="Times New Roman" pitchFamily="18" charset="0"/>
              </a:rPr>
              <a:t>	Erfaring og bidrag til en udvikling af innovativt samarbejde i branchen.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51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Kan det måles?</a:t>
            </a:r>
          </a:p>
          <a:p>
            <a:endParaRPr lang="da-DK" dirty="0" smtClean="0"/>
          </a:p>
          <a:p>
            <a:r>
              <a:rPr lang="da-DK" dirty="0" smtClean="0"/>
              <a:t>Svært</a:t>
            </a:r>
            <a:r>
              <a:rPr lang="da-DK" baseline="0" dirty="0" smtClean="0"/>
              <a:t> at måle om folk fx er blevet bedre til at kommunikere!!</a:t>
            </a:r>
          </a:p>
          <a:p>
            <a:endParaRPr lang="da-DK" baseline="0" dirty="0" smtClean="0"/>
          </a:p>
          <a:p>
            <a:r>
              <a:rPr lang="da-DK" baseline="0" dirty="0" smtClean="0"/>
              <a:t>- vi kan til gengæld i Jakon konstatere at vores regnskaber er blevet væsentligt forbedret siden vi startede denne proces – de to foregående år har vi haft rekordregnskaber, så vi er overbeviste om at indsatsen kan måles på bundlinjen!!!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6D9A9-D7BB-4623-B292-F87C5EDB194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9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en god ordens skyld skal jeg oplyse, at dette ikke er en udvidelse af vores samarbejde med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Kbh.’s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Kommune – vi har gennem de seneste år udført arbejder for omkring 150 mill. kr. om året for Kommunen.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det er til gengæld en ny måde at samarbejde på, hvor vi bliver involveret i projekterne helt fra starten af.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bredt accepteret definition på partnering er at det er en </a:t>
            </a:r>
            <a:r>
              <a:rPr lang="da-DK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samarbejdsform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 bygge- og anlægsprojekt, der er baseret på </a:t>
            </a:r>
            <a:r>
              <a:rPr lang="da-DK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dialog, tillid, åbenhed og med tidlig inddragelse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 alle parters kompetencer. 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Projektet gennemføres under en </a:t>
            </a:r>
            <a:r>
              <a:rPr lang="da-DK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fælles målsætning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formuleret ved </a:t>
            </a:r>
            <a:r>
              <a:rPr lang="da-DK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fælles aktiviteter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 baseret på </a:t>
            </a:r>
            <a:r>
              <a:rPr lang="da-DK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fælles økonomiske interesser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Parterne påtager sig en gensidig forpligtelse til at indgå i og udvikle en velfungerende og langvarig samarbejdsrelation. 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7CECE-C69B-4AD6-A4CD-22ABA0FE016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075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På baggrund af denne Partneringsaftale</a:t>
            </a:r>
            <a:r>
              <a:rPr lang="da-DK" baseline="0" dirty="0" smtClean="0"/>
              <a:t> besluttede vi i </a:t>
            </a:r>
            <a:r>
              <a:rPr lang="da-DK" dirty="0" smtClean="0"/>
              <a:t>Jakon at omprioriterede vores sidste uddannelse</a:t>
            </a:r>
            <a:r>
              <a:rPr lang="da-DK" baseline="0" dirty="0" smtClean="0"/>
              <a:t> 5S til et mål der mere passede til Partnering.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Det viste sig desværre at der ikke rigtigt var uddannelser der kunne opfylde vores behov.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Derfor tog vi kontakt til BAI med vores konkrete uddannelsesbehov og bad om at få udviklet og godkendt et nyt mål, som blev til: 48500 Partnering i byggeriet.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257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 den forbindelse indgik vi et samarbejde med RTS og ESNord om udvikling af et nyt uddannelsesmål med kort varsel!</a:t>
            </a:r>
          </a:p>
          <a:p>
            <a:endParaRPr lang="da-DK" dirty="0" smtClean="0"/>
          </a:p>
          <a:p>
            <a:r>
              <a:rPr lang="da-DK" dirty="0" smtClean="0"/>
              <a:t>Skolerne var meget samarbejdsvillige og på forholdsvis kort tid, fik vi i fællesskab beskrevet indholdet i det nye </a:t>
            </a:r>
            <a:r>
              <a:rPr lang="da-DK" dirty="0" err="1" smtClean="0"/>
              <a:t>udd.mål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BAI sendte</a:t>
            </a:r>
            <a:r>
              <a:rPr lang="da-DK" baseline="0" dirty="0" smtClean="0"/>
              <a:t> forslaget gennem systemet og det nye uddannelsesmål blev godkendt i Ministeriet på kort tid!</a:t>
            </a:r>
          </a:p>
          <a:p>
            <a:endParaRPr lang="da-DK" baseline="0" dirty="0" smtClean="0"/>
          </a:p>
          <a:p>
            <a:r>
              <a:rPr lang="da-DK" baseline="0" dirty="0" smtClean="0"/>
              <a:t>På den måde viste systemet virkelig sin styrke og muligheder – det var perfekt for os som virksomhed, at vi på kort tid fik udviklet og godkendt et nyt uddannelsesmål, som passede til de krav vi stod overfor!</a:t>
            </a:r>
          </a:p>
          <a:p>
            <a:endParaRPr lang="da-DK" baseline="0" dirty="0" smtClean="0"/>
          </a:p>
          <a:p>
            <a:r>
              <a:rPr lang="da-DK" baseline="0" dirty="0" smtClean="0"/>
              <a:t>Uddannelsen tror vi kan få en stor rolle fremover – jeg skal vende tilbage til hvorfor jeg tror det.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8184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Hvis</a:t>
            </a:r>
            <a:r>
              <a:rPr lang="da-DK" baseline="0" dirty="0" smtClean="0"/>
              <a:t> vi får succes med dette Partnerskab vil det betyde den største ændring i byggebranchen siden Christian IV’s tid 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426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b="1" kern="12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Bygherren opererer på den baggrund med tre strategiske mål: </a:t>
            </a:r>
          </a:p>
          <a:p>
            <a:pPr marL="457200" indent="-457200">
              <a:buFont typeface="+mj-lt"/>
              <a:buAutoNum type="arabicPeriod"/>
            </a:pPr>
            <a:endParaRPr lang="da-DK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Billigere byggeri - ”Vi leverer mere byggeri for pengene og lavere omkostningerne i bygningernes levetid.” </a:t>
            </a:r>
          </a:p>
          <a:p>
            <a:pPr marL="457200" indent="-457200">
              <a:buFont typeface="+mj-lt"/>
              <a:buAutoNum type="arabicPeriod"/>
            </a:pPr>
            <a:endParaRPr lang="da-DK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Bedre byggeri - ”Vores byggerier er langtidsholdbare og fungerer i hverdagen, for brugerne, for dem der drifter bygningerne og for københavnerne.” </a:t>
            </a:r>
          </a:p>
          <a:p>
            <a:pPr marL="457200" indent="-457200">
              <a:buFont typeface="+mj-lt"/>
              <a:buAutoNum type="arabicPeriod"/>
            </a:pPr>
            <a:endParaRPr lang="da-DK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Færre forsinkelser - ”Vi eksekverer byggerier hurtigt og sikkert.”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2120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76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573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07B4-73EC-4B37-BE77-0AEBA83CD1F2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3482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er vigtigt, at de virksomheder, der indgår i en Partneringsaftale, fuldt ud er indstillet på at leve op til at indgå i et åbent og tillidsfuldt samarbejde, hvor projektet sættes i fokus og suboptimering undlades. </a:t>
            </a:r>
          </a:p>
          <a:p>
            <a:endParaRPr lang="da-DK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kræver ikke alene, at virksomhederne er indstillede herpå, men at man i de deltagende virksomheder i </a:t>
            </a:r>
            <a:r>
              <a:rPr lang="da-DK" sz="1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partneringsager</a:t>
            </a:r>
            <a:r>
              <a:rPr lang="da-DK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kun benytter personer, der har den rette indstilling til og er i stand til at indgå i et </a:t>
            </a:r>
            <a:r>
              <a:rPr lang="da-DK" sz="1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partneringsamarbejde</a:t>
            </a:r>
            <a:r>
              <a:rPr lang="da-DK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da-DK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sin yderste konsekvens må man forvente, at medarbejdernes loyalitet vil tendere mod at blive større overfor projektet end over for virksomheden, og det skal virksomhederne være indstillet på.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2209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Samarbejde ikke er noget, der sker af sig selv – der skal arbejdes målrettet og seriøst på at udvikle og fastholde et godt samarbejde!</a:t>
            </a:r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Den lære, som både bygherrer og entreprenører har uddraget af tidligere erfaringer er, at partnering nok bygger på tillid, men det vigtigste er, at der er fuldstændig styr på ansvarsfordelingen i alle faser af byggeriet.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Byggeri har jo altid været et stort samarbejde på basis af mundtlige eller skriftlige aftaler og netværk. 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har altid været tæt samarbejde, kommunikation og lokal afhængighed i byggeriet. 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Danmark er vi oven i købet forholdsvis gode til det med åbenhed, tillid og dialog.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der har alligevel også været mange problemer i forbindelse med samarbejdet: 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Misforståelser, suboptimering, uenigheder osv. I værste fald har disse svagheder medført fejl, kvalitetssvigt, ineffektivitet, tvister og ulykker. 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751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 har i Jakon</a:t>
            </a:r>
            <a:r>
              <a:rPr lang="da-DK" baseline="0" dirty="0" smtClean="0"/>
              <a:t> igennem lang tid arbejdet med udvikling, både af organisationen og alle medarbejdere, hvor vi har arbejdet meget med de mere ”bløde” personlige kompetencer frem for de rent faglige.</a:t>
            </a:r>
          </a:p>
          <a:p>
            <a:endParaRPr lang="da-DK" baseline="0" dirty="0" smtClean="0"/>
          </a:p>
          <a:p>
            <a:r>
              <a:rPr lang="da-DK" baseline="0" dirty="0" smtClean="0"/>
              <a:t>Måske en af årsagerne til at vi er blevet udvalgt som samarbejdspartner!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667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DSP</a:t>
            </a:r>
            <a:r>
              <a:rPr lang="da-DK" baseline="0" dirty="0" smtClean="0"/>
              <a:t> indeholder en målsætning om et effektivt samarbejde med de involverede parter.</a:t>
            </a:r>
          </a:p>
          <a:p>
            <a:endParaRPr lang="da-DK" baseline="0" dirty="0" smtClean="0"/>
          </a:p>
          <a:p>
            <a:r>
              <a:rPr lang="da-DK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er derfor nødvendigt at gøre sig klart, at samarbejdsformen partnering bygger på de involverede parters vedtagelse af fælles målsætninger, samt etablering af en åben og ærlig kommunikation. </a:t>
            </a:r>
          </a:p>
          <a:p>
            <a:endParaRPr lang="da-DK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Denne åbenhed medvirker til at skabe gensidig respekt og tillid parterne imellem. </a:t>
            </a:r>
          </a:p>
          <a:p>
            <a:endParaRPr lang="da-DK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Parternes særinteresser skal indordnes under den fælles opgave, det er at gennemføre et byggeri på en økonomisk og tidsmæssig effektiv måde samt medvirke til, at muligheder for konflikter formindskes. </a:t>
            </a:r>
          </a:p>
          <a:p>
            <a:endParaRPr lang="da-DK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403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betyder bl.a. at vi som entreprenører er med helt fra starten ved planlægningen af de konkrete projekter og er med til at påvirke processerne og derved skabe grundlaget</a:t>
            </a:r>
            <a:r>
              <a:rPr lang="da-DK" baseline="0" dirty="0" smtClean="0"/>
              <a:t> for en mere effektiv byggeproces.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Det sker først og fremmest ved at minimere omkostningerne ved planlægning og tilrettelæggelse af projekterne.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481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Bygherrens ønske at arbejde med nogle fælles målsætninger i det enkelte strategiske partnerskab. 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Parterne påtager sig en gensidig forpligtelse til at indgå i og udvikle en velfungerende og langvarig samarbejdsrelation. </a:t>
            </a:r>
            <a:endParaRPr lang="da-DK" dirty="0" smtClean="0"/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Bygherren ønsker med det enkelte strategiske partnerskab at etablere en samarbejdsplatform, hvor Bygherren og DSP i et åbent og tillidsbaseret samarbejde realiserer de aftalte projekter. 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Samarbejdet er afgørende for at få succes med DSP – derfor afvikler vi opstarts-workshops hver gang vi starter et projekt med de involverede parter.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her fundamentet for et konstruktivt og effektivt samarbejde skal udleves på de enkelte projekter.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660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Bygherrens ønske at arbejde med nogle fælles målsætninger i det enkelte strategiske partnerskab. 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Parterne påtager sig en gensidig forpligtelse til at indgå i og udvikle en velfungerende og langvarig samarbejdsrelation.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6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Læring og vidensdeling bliver et vigtigt omdrejningspunkt.</a:t>
            </a:r>
          </a:p>
          <a:p>
            <a:endParaRPr lang="da-DK" dirty="0" smtClean="0"/>
          </a:p>
          <a:p>
            <a:r>
              <a:rPr lang="da-DK" dirty="0" smtClean="0"/>
              <a:t>De forskellige</a:t>
            </a:r>
            <a:r>
              <a:rPr lang="da-DK" baseline="0" dirty="0" smtClean="0"/>
              <a:t> parter har alle deres egne opfattelse af hvad og hvordan byggerier skal foregå!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Der er lagt op til at den udvikling, innovation og nytænkning der opstår i løbet af et projekt, skal opsamles og videreformidles til kommende projekter, til gavn for alle deltagende</a:t>
            </a:r>
            <a:r>
              <a:rPr lang="da-DK" baseline="0" dirty="0" smtClean="0"/>
              <a:t> og for de involverede virksomheder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I byggebranchen</a:t>
            </a:r>
            <a:r>
              <a:rPr lang="da-DK" baseline="0" dirty="0" smtClean="0"/>
              <a:t> har vi altid opfattet det at bygge, som om vi hver gang skal starte forfra, fordi det er unika og prototyper vi bygger!</a:t>
            </a:r>
          </a:p>
          <a:p>
            <a:endParaRPr lang="da-DK" baseline="0" dirty="0" smtClean="0"/>
          </a:p>
          <a:p>
            <a:r>
              <a:rPr lang="da-DK" baseline="0" dirty="0" smtClean="0"/>
              <a:t>I Jakon har vi i lang tid arbejdet meget med at ændre denne opfattelse.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Det er rigtigt at rammerne er forskellige hver gang vi går i gang med et nyt byggeri.</a:t>
            </a:r>
          </a:p>
          <a:p>
            <a:endParaRPr lang="da-DK" baseline="0" dirty="0" smtClean="0"/>
          </a:p>
          <a:p>
            <a:r>
              <a:rPr lang="da-DK" baseline="0" dirty="0" smtClean="0"/>
              <a:t>Men de processer der indgår er næsten altid de samme og derfor kan vi uddrage læring og viden fra gennemførte projekter og på den måde blive klogere og smartere i den måde vi arbejder på.</a:t>
            </a:r>
          </a:p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3093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Jeg har mange gange brugt dette billede til at bearbejde</a:t>
            </a:r>
            <a:r>
              <a:rPr lang="da-DK" baseline="0" dirty="0" smtClean="0"/>
              <a:t> holdningen om at alle medvirkende med til at sikre et projekts gennemførelse, uanset hvilken opgave man har ansvaret for!</a:t>
            </a:r>
          </a:p>
          <a:p>
            <a:endParaRPr lang="da-DK" baseline="0" dirty="0" smtClean="0"/>
          </a:p>
          <a:p>
            <a:r>
              <a:rPr lang="da-DK" baseline="0" dirty="0" smtClean="0"/>
              <a:t>Vi nytter ikke at pege fingre ad hinanden, eller prøve at suboptimere vores eget arbejde – hvis et projekt bliver nødlidende går det ud over alle parter og vi står i sidste ende med en utilfreds kunde!</a:t>
            </a:r>
          </a:p>
          <a:p>
            <a:endParaRPr lang="da-DK" baseline="0" dirty="0" smtClean="0"/>
          </a:p>
          <a:p>
            <a:r>
              <a:rPr lang="da-DK" b="1" dirty="0" smtClean="0"/>
              <a:t>Jakon er rigtigt glade for samarbejdet med de to erhvervsskoler der har medvirket – RTS og ESNord</a:t>
            </a:r>
            <a:endParaRPr lang="da-DK" dirty="0" smtClean="0"/>
          </a:p>
          <a:p>
            <a:r>
              <a:rPr lang="da-DK" b="1" dirty="0" smtClean="0"/>
              <a:t> </a:t>
            </a:r>
            <a:endParaRPr lang="da-DK" dirty="0" smtClean="0"/>
          </a:p>
          <a:p>
            <a:r>
              <a:rPr lang="da-DK" b="1" dirty="0" smtClean="0"/>
              <a:t>Vi er sikre på at AMU er et tilbud og middel til at nå vores mål – vi har svært ved at se hvor vi ellers skulle få denne hjælp!</a:t>
            </a:r>
          </a:p>
          <a:p>
            <a:endParaRPr lang="da-DK" b="1" dirty="0" smtClean="0"/>
          </a:p>
          <a:p>
            <a:r>
              <a:rPr lang="da-DK" b="1" dirty="0" smtClean="0"/>
              <a:t>I Jakon beskæftiger vi næsten udelukkende faglærte - Til gengæld bruger vi AMU-systemet til generelt at sikre at både vores medarbejdere og Jakon som virksomhed hele tiden udvikler sig.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Vi benytter AMU til både Lovbefalede kurser, Faglige kurser, Certifikatkurser og de mere bløde uddannelser – er alt sammen med til at give os en kvalificeret arbejdskraft.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Certifikat- og lovbefalede uddannelser er nødvendige for at leve op til diverse myndighedskrav – på den måde undgår vi sanktioner fra myndighederne.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De bløde kurser er til gengæld dem der flytter folk og får dem til at medvirke til at skabe de resultater vi ønsker!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Vi har både positive og negative erfaringer med AMU – de positive har jeg nævnt, men jeg vil supplere med at fremhæve de to skolers måde at samarbejde med os omkring de uddannelser vi har gennemført.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Vi har også mødt en stor fleksibilitet på tidspunkter hvor vi har haft nogle huller i vores produktion – her har AMU hjulpet med hurtigt at stable et kursusforløb på benene, der opkvalificerede vores folk fagligt og samtidig betød at vi undgik at skulle fyre folkene!!!</a:t>
            </a:r>
            <a:endParaRPr lang="da-DK" dirty="0" smtClean="0"/>
          </a:p>
          <a:p>
            <a:r>
              <a:rPr lang="da-DK" dirty="0" smtClean="0"/>
              <a:t> </a:t>
            </a:r>
          </a:p>
          <a:p>
            <a:r>
              <a:rPr lang="da-DK" b="1" dirty="0" smtClean="0"/>
              <a:t>Det har til tider været svært at finde kursusmuligheder til enkelte folk, enten fordi udbuddet ikke har været der, eller fordi det kun blev gennemført i fx Jylland. Efter garantikurserne er kommet til, oplever vi knap så mange aflysninger som tidligere på grund af for få tilmeldte.</a:t>
            </a:r>
          </a:p>
          <a:p>
            <a:endParaRPr lang="da-DK" b="1" dirty="0" smtClean="0"/>
          </a:p>
          <a:p>
            <a:pPr defTabSz="912843"/>
            <a:r>
              <a:rPr lang="da-DK" b="1" dirty="0" smtClean="0"/>
              <a:t>Vi håber ikke at reglerne fremover bliver så stramme at vi fortsat kan få glæde af og udnytte fordelene i AMU-systemet!</a:t>
            </a:r>
            <a:endParaRPr lang="da-DK" dirty="0" smtClean="0"/>
          </a:p>
          <a:p>
            <a:endParaRPr lang="da-DK" dirty="0" smtClean="0"/>
          </a:p>
          <a:p>
            <a:r>
              <a:rPr lang="da-DK" b="1" dirty="0" smtClean="0"/>
              <a:t>Vi ser gerne at der bliver løsnet op for de stramme regler der er for timetallet på 7,4-timersreglen – det ville være en fordel, når vi ind imellem sender fok på kursus langt fra hjemmet, at det kan gennemføres på færre dage med flere  timer dagligt!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F4CC-5DB3-4AEC-B71E-B41D82BD1340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32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7677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433">
              <a:defRPr/>
            </a:pPr>
            <a:r>
              <a:rPr lang="da-DK" baseline="0" dirty="0" smtClean="0"/>
              <a:t>Tak for ordet!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50E2B-3C76-498E-B7B4-99C453899546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145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26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Vi bygger på godt håndværk, </a:t>
            </a:r>
            <a:br>
              <a:rPr lang="da-D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da-D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på moderne ledelsesprincipper, </a:t>
            </a:r>
            <a:br>
              <a:rPr lang="da-D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da-D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 professionel byggestyring </a:t>
            </a:r>
            <a:br>
              <a:rPr lang="da-D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da-D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og en højt kvalificeret medarbejderstab!</a:t>
            </a:r>
            <a:br>
              <a:rPr lang="da-DK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694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 er en betingelse for at kunne løse komplicerede byggeopgaver, at den enkelte medarbejder er veluddannet, fleksibel og beslutningsdygtig. </a:t>
            </a:r>
          </a:p>
          <a:p>
            <a:endParaRPr lang="da-DK" sz="1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 at sikre den stærkest mulige organisation har vi i flere år haft en intern uddannelsesansvarlig, som løbende gennemfører kurser og tilbyder individuel coaching til ledergruppen, formændene og vores øvrige medarbejdere.</a:t>
            </a:r>
            <a:br>
              <a:rPr lang="da-DK" sz="1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da-DK" sz="12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Vi efteruddanner løbende alle vores medarbejdere, både fagligt og  i personlig udvikling.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093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18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2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9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84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35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5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71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933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513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32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723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283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da-DK" smtClean="0"/>
              <a:pPr/>
              <a:t>06-11-2017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28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10633" y="1697038"/>
            <a:ext cx="9594851" cy="4095751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/>
                </a:solidFill>
              </a:rPr>
              <a:t>/ SIDE </a:t>
            </a:r>
            <a:fld id="{543A1537-CCED-4574-B59D-EEA304A9E7B1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386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 descr="logo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5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36" y="111868"/>
            <a:ext cx="1629644" cy="4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84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7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33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899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30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11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A50D37-B673-4FFB-80F9-419AE56DA4DD}" type="datetimeFigureOut">
              <a:rPr lang="da-DK" smtClean="0"/>
              <a:t>06-11-2017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284DA4-9BE2-4369-AC1D-FAA0FC366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3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60727" y="571078"/>
            <a:ext cx="929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altLang="da-DK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Hvordan bruger vi AMU og hvordan kan vi som virksomheder påvirke AMU?</a:t>
            </a:r>
            <a:endParaRPr lang="da-DK" sz="40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Billede 2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/>
          <p:cNvSpPr txBox="1"/>
          <p:nvPr/>
        </p:nvSpPr>
        <p:spPr>
          <a:xfrm>
            <a:off x="12378" y="5967013"/>
            <a:ext cx="1084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Jakon </a:t>
            </a:r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A/S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3" b="7407"/>
          <a:stretch/>
        </p:blipFill>
        <p:spPr>
          <a:xfrm>
            <a:off x="2228850" y="2707779"/>
            <a:ext cx="6417204" cy="29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64" y="2005691"/>
            <a:ext cx="4024993" cy="402499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6" y="2062842"/>
            <a:ext cx="3967842" cy="3967842"/>
          </a:xfrm>
          <a:prstGeom prst="rect">
            <a:avLst/>
          </a:prstGeom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9431" y="466303"/>
            <a:ext cx="10364451" cy="11041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Byg Handlekraft </a:t>
            </a:r>
          </a:p>
          <a:p>
            <a:r>
              <a:rPr lang="da-D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et Samarbejde med 2 skoler</a:t>
            </a:r>
            <a:endParaRPr lang="da-D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Billede 5" descr="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5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539716" y="296863"/>
            <a:ext cx="5112568" cy="1143000"/>
          </a:xfrm>
        </p:spPr>
        <p:txBody>
          <a:bodyPr>
            <a:noAutofit/>
          </a:bodyPr>
          <a:lstStyle/>
          <a:p>
            <a:r>
              <a:rPr lang="da-D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Jakon LEAN </a:t>
            </a:r>
            <a:br>
              <a:rPr lang="da-D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 moduler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-43914"/>
            <a:ext cx="248786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4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>
                <a:latin typeface="Arial" panose="020B0604020202020204" pitchFamily="34" charset="0"/>
              </a:rPr>
              <a:t/>
            </a:r>
            <a:br>
              <a:rPr lang="da-DK" altLang="da-DK">
                <a:latin typeface="Arial" panose="020B0604020202020204" pitchFamily="34" charset="0"/>
              </a:rPr>
            </a:br>
            <a:r>
              <a:rPr lang="da-DK" altLang="da-DK" b="1">
                <a:latin typeface="Arial" panose="020B0604020202020204" pitchFamily="34" charset="0"/>
              </a:rPr>
              <a:t/>
            </a:r>
            <a:br>
              <a:rPr lang="da-DK" altLang="da-DK" b="1">
                <a:latin typeface="Arial" panose="020B0604020202020204" pitchFamily="34" charset="0"/>
              </a:rPr>
            </a:br>
            <a:r>
              <a:rPr lang="da-DK" altLang="da-DK" b="1">
                <a:latin typeface="Arial" panose="020B0604020202020204" pitchFamily="34" charset="0"/>
              </a:rPr>
              <a:t/>
            </a:r>
            <a:br>
              <a:rPr lang="da-DK" altLang="da-DK" b="1">
                <a:latin typeface="Arial" panose="020B0604020202020204" pitchFamily="34" charset="0"/>
              </a:rPr>
            </a:br>
            <a:r>
              <a:rPr lang="da-DK" altLang="da-DK" b="1">
                <a:latin typeface="Arial" panose="020B0604020202020204" pitchFamily="34" charset="0"/>
              </a:rPr>
              <a:t/>
            </a:r>
            <a:br>
              <a:rPr lang="da-DK" altLang="da-DK" b="1">
                <a:latin typeface="Arial" panose="020B0604020202020204" pitchFamily="34" charset="0"/>
              </a:rPr>
            </a:br>
            <a:r>
              <a:rPr lang="da-DK" altLang="da-DK" b="1">
                <a:latin typeface="Arial" panose="020B0604020202020204" pitchFamily="34" charset="0"/>
              </a:rPr>
              <a:t> </a:t>
            </a:r>
            <a:r>
              <a:rPr lang="da-DK" altLang="da-DK">
                <a:latin typeface="Arial" panose="020B0604020202020204" pitchFamily="34" charset="0"/>
              </a:rPr>
              <a:t/>
            </a:r>
            <a:br>
              <a:rPr lang="da-DK" altLang="da-DK">
                <a:latin typeface="Arial" panose="020B0604020202020204" pitchFamily="34" charset="0"/>
              </a:rPr>
            </a:br>
            <a:r>
              <a:rPr lang="da-DK" altLang="da-DK">
                <a:latin typeface="Arial" panose="020B0604020202020204" pitchFamily="34" charset="0"/>
              </a:rPr>
              <a:t/>
            </a:r>
            <a:br>
              <a:rPr lang="da-DK" altLang="da-DK">
                <a:latin typeface="Arial" panose="020B0604020202020204" pitchFamily="34" charset="0"/>
              </a:rPr>
            </a:br>
            <a:r>
              <a:rPr lang="da-DK" altLang="da-DK">
                <a:latin typeface="Arial" panose="020B0604020202020204" pitchFamily="34" charset="0"/>
              </a:rPr>
              <a:t/>
            </a:r>
            <a:br>
              <a:rPr lang="da-DK" altLang="da-DK">
                <a:latin typeface="Arial" panose="020B0604020202020204" pitchFamily="34" charset="0"/>
              </a:rPr>
            </a:br>
            <a:endParaRPr lang="da-DK" altLang="da-DK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332265" y="1660911"/>
            <a:ext cx="752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solidFill>
                  <a:schemeClr val="tx1"/>
                </a:solidFill>
              </a:rPr>
              <a:t>1. Kommunikation </a:t>
            </a:r>
            <a:r>
              <a:rPr lang="da-DK" dirty="0">
                <a:solidFill>
                  <a:schemeClr val="tx1"/>
                </a:solidFill>
              </a:rPr>
              <a:t>og samarbejde</a:t>
            </a:r>
          </a:p>
        </p:txBody>
      </p:sp>
      <p:sp>
        <p:nvSpPr>
          <p:cNvPr id="8" name="Rektangel 7"/>
          <p:cNvSpPr/>
          <p:nvPr/>
        </p:nvSpPr>
        <p:spPr>
          <a:xfrm>
            <a:off x="1956460" y="3507445"/>
            <a:ext cx="1207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 5 S</a:t>
            </a:r>
          </a:p>
        </p:txBody>
      </p:sp>
      <p:sp>
        <p:nvSpPr>
          <p:cNvPr id="9" name="Rektangel 8"/>
          <p:cNvSpPr/>
          <p:nvPr/>
        </p:nvSpPr>
        <p:spPr>
          <a:xfrm>
            <a:off x="3405191" y="6048420"/>
            <a:ext cx="399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. Trimmet byggeri</a:t>
            </a:r>
          </a:p>
        </p:txBody>
      </p:sp>
      <p:sp>
        <p:nvSpPr>
          <p:cNvPr id="10" name="Rektangel 9"/>
          <p:cNvSpPr/>
          <p:nvPr/>
        </p:nvSpPr>
        <p:spPr>
          <a:xfrm>
            <a:off x="7110388" y="3507446"/>
            <a:ext cx="501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. Byggepladslogistik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716" y="2419853"/>
            <a:ext cx="3454400" cy="3454400"/>
          </a:xfrm>
          <a:prstGeom prst="rect">
            <a:avLst/>
          </a:prstGeom>
        </p:spPr>
      </p:pic>
      <p:pic>
        <p:nvPicPr>
          <p:cNvPr id="11" name="Billede 10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2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5" y="971906"/>
            <a:ext cx="8108103" cy="803275"/>
          </a:xfrm>
        </p:spPr>
        <p:txBody>
          <a:bodyPr>
            <a:normAutofit fontScale="90000"/>
          </a:bodyPr>
          <a:lstStyle/>
          <a:p>
            <a:pPr marL="273050" indent="-273050"/>
            <a:r>
              <a:rPr lang="da-D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da-DK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Målet er bl.a. at skabe:</a:t>
            </a:r>
            <a:br>
              <a:rPr lang="da-DK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a-DK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a-DK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innovativ, effektiv og kvalitetsfyldt byggeproces, med mere kundeværdi og en bedre udnyttelse 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 </a:t>
            </a:r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ressourcerne!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29" y="2641026"/>
            <a:ext cx="4800600" cy="4000500"/>
          </a:xfrm>
          <a:prstGeom prst="rect">
            <a:avLst/>
          </a:prstGeom>
        </p:spPr>
      </p:pic>
      <p:pic>
        <p:nvPicPr>
          <p:cNvPr id="4" name="Billede 3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5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73100" y="-207962"/>
            <a:ext cx="11430000" cy="688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a-DK" sz="4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Hvad får vi ud af det…?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Større effektivitet </a:t>
            </a: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optimeret arbejdsproces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Højere </a:t>
            </a: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produktivitet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Kortere byggetid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Enkel aflevering (få eller ingen mangler)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 ren og ryddelig byggeplads med </a:t>
            </a:r>
            <a:r>
              <a:rPr lang="da-DK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da-D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ærre </a:t>
            </a: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arbejdsulykker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Større kundetilfredshed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Øget arbejdsglæde på alle niveauer!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7" y="1529305"/>
            <a:ext cx="2270638" cy="2492163"/>
          </a:xfrm>
          <a:prstGeom prst="rect">
            <a:avLst/>
          </a:prstGeom>
        </p:spPr>
      </p:pic>
      <p:pic>
        <p:nvPicPr>
          <p:cNvPr id="4" name="Billede 3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325438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1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1919289" y="534988"/>
            <a:ext cx="8047037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a-DK" altLang="da-DK" sz="4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4-årig Partneringsaftale </a:t>
            </a:r>
          </a:p>
          <a:p>
            <a:pPr>
              <a:defRPr/>
            </a:pPr>
            <a:r>
              <a:rPr lang="da-DK" altLang="da-DK" sz="4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nye muligheder!</a:t>
            </a:r>
          </a:p>
        </p:txBody>
      </p:sp>
      <p:sp>
        <p:nvSpPr>
          <p:cNvPr id="4" name="Rektangel 3"/>
          <p:cNvSpPr/>
          <p:nvPr/>
        </p:nvSpPr>
        <p:spPr>
          <a:xfrm>
            <a:off x="1059543" y="5373218"/>
            <a:ext cx="10456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Jakon indgår 4 årig parteringssamarbejde på </a:t>
            </a:r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600 mill. </a:t>
            </a:r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kr. med  Københavns Kommune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700628"/>
            <a:ext cx="5400600" cy="3604900"/>
          </a:xfrm>
          <a:prstGeom prst="rect">
            <a:avLst/>
          </a:prstGeom>
        </p:spPr>
      </p:pic>
      <p:pic>
        <p:nvPicPr>
          <p:cNvPr id="6" name="Billede 5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4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"/>
          <a:stretch/>
        </p:blipFill>
        <p:spPr>
          <a:xfrm>
            <a:off x="7243637" y="2180144"/>
            <a:ext cx="4945713" cy="4677856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088"/>
            <a:ext cx="4126727" cy="3202912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3816625" y="342478"/>
            <a:ext cx="3737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da-DK" sz="4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Partnering</a:t>
            </a:r>
            <a:endParaRPr lang="da-DK" sz="4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27" y="4099110"/>
            <a:ext cx="3116910" cy="2758890"/>
          </a:xfrm>
          <a:prstGeom prst="rect">
            <a:avLst/>
          </a:prstGeom>
        </p:spPr>
      </p:pic>
      <p:pic>
        <p:nvPicPr>
          <p:cNvPr id="8" name="Billede 7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2105"/>
          <a:stretch/>
        </p:blipFill>
        <p:spPr bwMode="auto">
          <a:xfrm>
            <a:off x="77892" y="1617498"/>
            <a:ext cx="9834357" cy="203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4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09" y="1940835"/>
            <a:ext cx="6429828" cy="481616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131291" y="268905"/>
            <a:ext cx="6669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48500 Partnering i byggeriet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244766" y="986728"/>
            <a:ext cx="10682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Optimering af byggeprocesserne ved inddragelse af alle faggrupper for at få udarbejdet de bedste løsninger</a:t>
            </a:r>
            <a:endParaRPr lang="da-DK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Billede 5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05" y="344420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0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75771" y="750325"/>
            <a:ext cx="115661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Strategisk Partnerskab </a:t>
            </a:r>
            <a:r>
              <a:rPr lang="da-DK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 </a:t>
            </a:r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fællesskab udarbejdet </a:t>
            </a:r>
            <a:r>
              <a:rPr lang="da-DK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følgende </a:t>
            </a:r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ambition, som skal vise </a:t>
            </a:r>
            <a:r>
              <a:rPr lang="da-DK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retningen!</a:t>
            </a:r>
            <a:endParaRPr lang="da-DK" sz="36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da-DK" dirty="0"/>
          </a:p>
          <a:p>
            <a:pPr algn="ctr"/>
            <a:r>
              <a:rPr lang="da-DK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vil gennem eksempler og resultater bevise, at vi i fællesskab har sat en ny dagsorden for byggeri, der nedbringer spild, skaber arbejdsglæde og nye muligheder for alle i og omkring SP</a:t>
            </a:r>
          </a:p>
          <a:p>
            <a:pPr algn="ctr"/>
            <a:endParaRPr lang="da-DK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a-DK" dirty="0"/>
          </a:p>
        </p:txBody>
      </p:sp>
      <p:pic>
        <p:nvPicPr>
          <p:cNvPr id="3" name="Billede 2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05" y="344420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6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9978" y="96904"/>
            <a:ext cx="5688379" cy="13603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a-D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målsætninger</a:t>
            </a:r>
          </a:p>
        </p:txBody>
      </p:sp>
      <p:sp>
        <p:nvSpPr>
          <p:cNvPr id="5" name="Ligebenet trekant 4"/>
          <p:cNvSpPr/>
          <p:nvPr/>
        </p:nvSpPr>
        <p:spPr>
          <a:xfrm>
            <a:off x="2560320" y="1884677"/>
            <a:ext cx="3648075" cy="3038475"/>
          </a:xfrm>
          <a:prstGeom prst="triangle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dirty="0" err="1" smtClean="0"/>
          </a:p>
        </p:txBody>
      </p:sp>
      <p:sp>
        <p:nvSpPr>
          <p:cNvPr id="6" name="Tekstboks 5"/>
          <p:cNvSpPr txBox="1"/>
          <p:nvPr/>
        </p:nvSpPr>
        <p:spPr>
          <a:xfrm>
            <a:off x="3041332" y="1381116"/>
            <a:ext cx="2686050" cy="417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97000"/>
              </a:lnSpc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z="2800" dirty="0"/>
              <a:t>Billigere byggeri</a:t>
            </a:r>
          </a:p>
        </p:txBody>
      </p:sp>
      <p:sp>
        <p:nvSpPr>
          <p:cNvPr id="7" name="Tekstboks 6"/>
          <p:cNvSpPr txBox="1"/>
          <p:nvPr/>
        </p:nvSpPr>
        <p:spPr>
          <a:xfrm rot="18811534">
            <a:off x="5188698" y="4843367"/>
            <a:ext cx="2686050" cy="417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7000"/>
              </a:lnSpc>
            </a:pPr>
            <a:r>
              <a:rPr lang="da-DK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Færre</a:t>
            </a:r>
            <a:r>
              <a:rPr lang="da-DK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forsinkelser</a:t>
            </a:r>
          </a:p>
        </p:txBody>
      </p:sp>
      <p:sp>
        <p:nvSpPr>
          <p:cNvPr id="8" name="Tekstboks 7"/>
          <p:cNvSpPr txBox="1"/>
          <p:nvPr/>
        </p:nvSpPr>
        <p:spPr>
          <a:xfrm rot="2412689">
            <a:off x="1217295" y="5141634"/>
            <a:ext cx="2686050" cy="417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97000"/>
              </a:lnSpc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dirty="0"/>
              <a:t>Bedre byggeri</a:t>
            </a:r>
          </a:p>
        </p:txBody>
      </p:sp>
      <p:sp>
        <p:nvSpPr>
          <p:cNvPr id="9" name="Højrepil 8"/>
          <p:cNvSpPr/>
          <p:nvPr/>
        </p:nvSpPr>
        <p:spPr>
          <a:xfrm>
            <a:off x="6802935" y="2640891"/>
            <a:ext cx="981075" cy="67480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dirty="0" err="1" smtClean="0"/>
          </a:p>
        </p:txBody>
      </p:sp>
      <p:sp>
        <p:nvSpPr>
          <p:cNvPr id="10" name="Tekstboks 9"/>
          <p:cNvSpPr txBox="1"/>
          <p:nvPr/>
        </p:nvSpPr>
        <p:spPr>
          <a:xfrm>
            <a:off x="7942834" y="1870296"/>
            <a:ext cx="416475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da-DK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Tillidsfuldt samarbejde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da-DK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Samlet værdikæde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da-DK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Gentagelsesgevinster</a:t>
            </a:r>
          </a:p>
        </p:txBody>
      </p:sp>
      <p:pic>
        <p:nvPicPr>
          <p:cNvPr id="11" name="Billede 10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05" y="344420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1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17984" y="177092"/>
            <a:ext cx="10018713" cy="17525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a-D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Samarbejdets faser</a:t>
            </a: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900377824"/>
              </p:ext>
            </p:extLst>
          </p:nvPr>
        </p:nvGraphicFramePr>
        <p:xfrm>
          <a:off x="1017984" y="2324319"/>
          <a:ext cx="10485040" cy="11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459250111"/>
              </p:ext>
            </p:extLst>
          </p:nvPr>
        </p:nvGraphicFramePr>
        <p:xfrm>
          <a:off x="1017984" y="4537824"/>
          <a:ext cx="10485040" cy="76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Billede 7" descr="logo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/>
          <p:cNvSpPr txBox="1"/>
          <p:nvPr/>
        </p:nvSpPr>
        <p:spPr>
          <a:xfrm>
            <a:off x="1017984" y="1931490"/>
            <a:ext cx="440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Traditionel byggeproces</a:t>
            </a:r>
            <a:endParaRPr lang="da-DK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017984" y="3835220"/>
            <a:ext cx="440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Partnering byggeproces</a:t>
            </a:r>
            <a:endParaRPr lang="da-DK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7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106822" y="980728"/>
            <a:ext cx="8229600" cy="1143000"/>
          </a:xfrm>
        </p:spPr>
        <p:txBody>
          <a:bodyPr>
            <a:noAutofit/>
          </a:bodyPr>
          <a:lstStyle/>
          <a:p>
            <a:r>
              <a:rPr lang="da-D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Jørgen Abildgaard Nielsen </a:t>
            </a:r>
            <a:br>
              <a:rPr lang="da-D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Uddannelsesansvarlig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2351156"/>
            <a:ext cx="3468847" cy="2301981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6" y="3186260"/>
            <a:ext cx="2533783" cy="16829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3" y="3186260"/>
            <a:ext cx="2089417" cy="208941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66" y="4869160"/>
            <a:ext cx="2421712" cy="15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3"/>
          </p:nvPr>
        </p:nvSpPr>
        <p:spPr>
          <a:xfrm>
            <a:off x="241301" y="822482"/>
            <a:ext cx="4616450" cy="4095751"/>
          </a:xfrm>
        </p:spPr>
        <p:txBody>
          <a:bodyPr vert="horz" lIns="0" tIns="0" rIns="0" bIns="0" rtlCol="0">
            <a:noAutofit/>
          </a:bodyPr>
          <a:lstStyle/>
          <a:p>
            <a:pPr marL="0" indent="0" defTabSz="1218895">
              <a:lnSpc>
                <a:spcPct val="97000"/>
              </a:lnSpc>
              <a:spcBef>
                <a:spcPts val="0"/>
              </a:spcBef>
              <a:buClrTx/>
              <a:buChar char="​"/>
            </a:pPr>
            <a:r>
              <a:rPr lang="da-D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Proces</a:t>
            </a:r>
            <a:endParaRPr lang="da-DK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66700" lvl="2" indent="-266700"/>
            <a:endParaRPr lang="da-DK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lvl="2" indent="-266700">
              <a:lnSpc>
                <a:spcPct val="100000"/>
              </a:lnSpc>
            </a:pPr>
            <a:r>
              <a:rPr lang="da-DK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Effektive processer gennem standardisering af kommunikation og samarbejde</a:t>
            </a:r>
          </a:p>
          <a:p>
            <a:pPr marL="266700" lvl="2" indent="-266700">
              <a:lnSpc>
                <a:spcPct val="100000"/>
              </a:lnSpc>
            </a:pPr>
            <a:r>
              <a:rPr lang="da-DK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Proaktiv konfliktforebyggelse med klar konfliktløsningsmodel og opmand </a:t>
            </a:r>
          </a:p>
          <a:p>
            <a:pPr marL="266700" lvl="2" indent="-266700">
              <a:lnSpc>
                <a:spcPct val="100000"/>
              </a:lnSpc>
            </a:pPr>
            <a:r>
              <a:rPr lang="da-DK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Tæt samarbejde i det daglige i fælles projektkontor</a:t>
            </a:r>
          </a:p>
          <a:p>
            <a:pPr marL="266700" lvl="2" indent="-266700">
              <a:lnSpc>
                <a:spcPct val="100000"/>
              </a:lnSpc>
            </a:pPr>
            <a:r>
              <a:rPr lang="da-DK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Højt ledelsesfokus gennem fast styregruppe og operationel ledelse</a:t>
            </a:r>
          </a:p>
          <a:p>
            <a:pPr marL="266700" lvl="2" indent="-266700">
              <a:lnSpc>
                <a:spcPct val="100000"/>
              </a:lnSpc>
            </a:pPr>
            <a:r>
              <a:rPr lang="da-DK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Læringskultur via tilbagevendende læringsloops og ambitiøst evalueringsprogram</a:t>
            </a:r>
          </a:p>
          <a:p>
            <a:pPr marL="266700" lvl="2" indent="-266700">
              <a:lnSpc>
                <a:spcPct val="100000"/>
              </a:lnSpc>
            </a:pPr>
            <a:r>
              <a:rPr lang="da-DK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Udsyn og inspiration fra </a:t>
            </a:r>
            <a:r>
              <a:rPr lang="da-DK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advisory</a:t>
            </a:r>
            <a:r>
              <a:rPr lang="da-DK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endParaRPr lang="da-DK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0472" y="0"/>
            <a:ext cx="11841528" cy="82248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a-D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Ambitioner for gentagelsen</a:t>
            </a:r>
          </a:p>
        </p:txBody>
      </p:sp>
      <p:sp>
        <p:nvSpPr>
          <p:cNvPr id="5" name="Pladsholder til indhold 1"/>
          <p:cNvSpPr txBox="1">
            <a:spLocks/>
          </p:cNvSpPr>
          <p:nvPr/>
        </p:nvSpPr>
        <p:spPr>
          <a:xfrm>
            <a:off x="6324600" y="822481"/>
            <a:ext cx="5789652" cy="40957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12188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a-DK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Produkt</a:t>
            </a:r>
          </a:p>
          <a:p>
            <a:pPr marL="266700" lvl="2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da-DK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Høj </a:t>
            </a:r>
            <a:r>
              <a:rPr lang="da-DK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 af </a:t>
            </a:r>
            <a:r>
              <a:rPr lang="da-DK" b="1" cap="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r>
              <a:rPr lang="da-DK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bygherrens generelle krav og politikker, standardbygge-programmer og driftsspecifikation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da-DK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Løbende forbedringer af løsninger fra projekt til projekt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da-DK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Bedre muligheder for inddragelse af leverandørleddets kompetencer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da-DK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Bedre muligheder for etapeinddeling, optimering af kritisk vej, </a:t>
            </a:r>
            <a:r>
              <a:rPr lang="da-DK" b="1" cap="all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mock-ups/testbyggeri</a:t>
            </a:r>
            <a:r>
              <a:rPr lang="da-DK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da-DK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Standard- og modulbyggeri? (under varierende og stramme rammebetingelser i den tætte by)</a:t>
            </a:r>
          </a:p>
        </p:txBody>
      </p:sp>
      <p:sp>
        <p:nvSpPr>
          <p:cNvPr id="6" name="Højre-venstrepil 5"/>
          <p:cNvSpPr/>
          <p:nvPr/>
        </p:nvSpPr>
        <p:spPr>
          <a:xfrm>
            <a:off x="4857750" y="3238500"/>
            <a:ext cx="1286933" cy="866775"/>
          </a:xfrm>
          <a:prstGeom prst="left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a-DK" dirty="0" err="1" smtClean="0"/>
          </a:p>
        </p:txBody>
      </p:sp>
      <p:pic>
        <p:nvPicPr>
          <p:cNvPr id="8" name="Billede 7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2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28649" y="642402"/>
            <a:ext cx="1128712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Forudsætningerne for et vellykket forløb</a:t>
            </a:r>
          </a:p>
          <a:p>
            <a:endParaRPr lang="da-DK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øge produktiviteten og indfri de økonomiske potentialer, ønsker Bygherren at arbejde sammen med sine leverandører i en målrettet proces, hvor der på tværs af Bygherrens portefølje arbejdes med optimerings- og </a:t>
            </a:r>
            <a:r>
              <a:rPr lang="da-DK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produktivitetsforbedringer</a:t>
            </a:r>
            <a:r>
              <a:rPr 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a-DK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Bygherren </a:t>
            </a:r>
            <a:r>
              <a:rPr 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har derfor valgt, at udbyde porteføljer af Projekter i strategiske partnerskaber, der skal udgøre den samarbejdsplatform, hvorfra byggeriet i fællesskab kan udvikles. </a:t>
            </a:r>
          </a:p>
        </p:txBody>
      </p:sp>
      <p:pic>
        <p:nvPicPr>
          <p:cNvPr id="4" name="Billede 3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436" y="298166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830263"/>
            <a:ext cx="11553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Forudsætningerne for et vellykket forløb</a:t>
            </a:r>
          </a:p>
          <a:p>
            <a:endParaRPr lang="da-DK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Partneringsaftalen indebæreret åbent og tillidsfuldt samarbejde, hvor projektet sættes i fokus og suboptimering undlades. </a:t>
            </a:r>
          </a:p>
          <a:p>
            <a:endParaRPr lang="da-DK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 kræver de rette personer, der har den rette indstilling til og er i stand til at indgå i et partneringsamarbejde. </a:t>
            </a:r>
          </a:p>
          <a:p>
            <a:endParaRPr lang="da-DK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Loyaliteten vil tendere mod at blive større overfor projektet end over for virksomheden, og det skal virksomhederne være indstillet på. </a:t>
            </a:r>
          </a:p>
        </p:txBody>
      </p:sp>
      <p:pic>
        <p:nvPicPr>
          <p:cNvPr id="4" name="Billede 3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325438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3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90550" y="147856"/>
            <a:ext cx="110299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altLang="da-DK" sz="4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Udvikling i Jakon er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Bedre </a:t>
            </a:r>
            <a:r>
              <a:rPr lang="da-DK" alt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kundetilfredshed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Bedre kvalitet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Større effektivitet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Udvikle og dygtiggøre vores medarbejdere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Større ansvar og engagement hos den enkelte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Høj medarbejdertilfredshed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Energi og lyst til at være blandt de bedste i </a:t>
            </a:r>
            <a:r>
              <a:rPr lang="da-DK" altLang="da-DK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branchen</a:t>
            </a:r>
            <a:endParaRPr lang="da-DK" altLang="da-DK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325438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7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0238" y="590128"/>
            <a:ext cx="1128646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Partnering er kort og godt en samarbejdsform </a:t>
            </a:r>
          </a:p>
          <a:p>
            <a:endParaRPr lang="da-DK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Samarbejdsformen </a:t>
            </a:r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partnering bygger på de involverede parters vedtagelse af fælles målsætninger, samt etablering af en åben og ærlig kommunikation. </a:t>
            </a:r>
          </a:p>
          <a:p>
            <a:endParaRPr lang="da-DK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Gensidig </a:t>
            </a:r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respekt og tillid parterne imellem. </a:t>
            </a:r>
          </a:p>
          <a:p>
            <a:endParaRPr lang="da-DK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Parterne skal indordne sig </a:t>
            </a:r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da-DK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 at </a:t>
            </a:r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gennemføre et byggeri på en økonomisk og tidsmæssig effektiv </a:t>
            </a:r>
            <a:r>
              <a:rPr lang="da-DK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måde, </a:t>
            </a:r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samt medvirke til, at muligheder for konflikter formindskes. </a:t>
            </a:r>
          </a:p>
          <a:p>
            <a:endParaRPr lang="da-DK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Partnering er først og fremmest kendetegnet ved samarbejdet mellem de mennesker, som de involverede virksomheder stiller til rådighed for løsningen af den fælles opgave. </a:t>
            </a:r>
          </a:p>
        </p:txBody>
      </p:sp>
      <p:pic>
        <p:nvPicPr>
          <p:cNvPr id="4" name="Billede 3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342478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0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8439" y="742528"/>
            <a:ext cx="112306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Partnering er kort og godt en samarbejdsform</a:t>
            </a:r>
            <a:r>
              <a:rPr lang="da-DK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 betyder, at adfærden i samarbejdet reguleres mere af holdninger end af regler. </a:t>
            </a:r>
          </a:p>
          <a:p>
            <a:endParaRPr lang="da-DK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Samarbejde om projektet bliver det samme som i en virksomhed, der har en målsætning, som der styres mod opfyldelsen af. </a:t>
            </a:r>
          </a:p>
          <a:p>
            <a:endParaRPr lang="da-DK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Partnering er karakteriseret ved, at projektets forudsætninger, muligheder og økonomi successivt og systematisk konkretiseres, samt at der parallelt hermed sker en tilsvarende konkretisering af de involverede parters forpligtigelser i sagen.</a:t>
            </a:r>
          </a:p>
        </p:txBody>
      </p:sp>
      <p:pic>
        <p:nvPicPr>
          <p:cNvPr id="4" name="Billede 3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32" y="342478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7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15"/>
          <a:stretch/>
        </p:blipFill>
        <p:spPr>
          <a:xfrm>
            <a:off x="623732" y="1323892"/>
            <a:ext cx="11274414" cy="4162508"/>
          </a:xfrm>
          <a:prstGeom prst="rect">
            <a:avLst/>
          </a:prstGeom>
        </p:spPr>
      </p:pic>
      <p:pic>
        <p:nvPicPr>
          <p:cNvPr id="4" name="Billede 3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777" y="322020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26184" y="0"/>
            <a:ext cx="1130386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Målsætninger: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sikre billigere og bedre byggeri og færre forsinkelser i eksekvering af Bygherrens projekter.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øge budgetsikkerheden ved brug af en gennemsigtig 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økonomimodel.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overføre viden om gode processer og løsninger mellem 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projekterne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ved at arbejde på tværs af 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projekterne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og fokusere indsatserne der, hvor behov og potentialer er størst.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arbejde målrettet med etablering og vedligeholdelse af en tillidsbaseret 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samarbejdskultur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udvikle løsninger, der imødekommer behovene hos alle involverede 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(Win-Win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tilgang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da-DK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udvikle Projekter, som har stor gentagelseseffekt, samtidig med at de kan tilpasse sig den lokale kontekst og de stedspecifikke forhold.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evaluere det strategiske samarbejde, det projektnære samarbejde og de enkelte projekters 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resultater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løbende.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udarbejde og vedligeholde en økonomisk benchmarking-model i samarbejdet.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løse uenigheder hurtigt og på lavest mulige niveau. </a:t>
            </a:r>
          </a:p>
        </p:txBody>
      </p:sp>
      <p:pic>
        <p:nvPicPr>
          <p:cNvPr id="5" name="Billede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26" y="325438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3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l="585" t="1742" r="2439" b="4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lede 3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5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54" y="573088"/>
            <a:ext cx="7345146" cy="5857305"/>
          </a:xfrm>
          <a:prstGeom prst="rect">
            <a:avLst/>
          </a:prstGeom>
        </p:spPr>
      </p:pic>
      <p:pic>
        <p:nvPicPr>
          <p:cNvPr id="4" name="Billede 3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325438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1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714179" y="980729"/>
            <a:ext cx="933482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Jakon A/S er et af Danmarks største håndværksfirmaer. </a:t>
            </a:r>
          </a:p>
          <a:p>
            <a:pPr>
              <a:lnSpc>
                <a:spcPct val="150000"/>
              </a:lnSpc>
            </a:pP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Stiftet i 1978 – i dag ca. 280 ansatte, heraf ca. 220 håndværkere - tømrer og snedker, samt 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par </a:t>
            </a:r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murere. </a:t>
            </a:r>
          </a:p>
          <a:p>
            <a:pPr>
              <a:lnSpc>
                <a:spcPct val="150000"/>
              </a:lnSpc>
            </a:pP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Resten er Ingeniører, Bygningskonstruktører, Byggeledere og funktionærer.</a:t>
            </a:r>
          </a:p>
          <a:p>
            <a:r>
              <a:rPr lang="da-D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a-DK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Vores kunder er professionelle bygherrer i den offentlige og private sektor.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19536" y="44624"/>
            <a:ext cx="8229600" cy="1143000"/>
          </a:xfrm>
        </p:spPr>
        <p:txBody>
          <a:bodyPr>
            <a:normAutofit/>
          </a:bodyPr>
          <a:lstStyle/>
          <a:p>
            <a:r>
              <a:rPr lang="da-D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Jakon</a:t>
            </a:r>
          </a:p>
        </p:txBody>
      </p:sp>
    </p:spTree>
    <p:extLst>
      <p:ext uri="{BB962C8B-B14F-4D97-AF65-F5344CB8AC3E}">
        <p14:creationId xmlns:p14="http://schemas.microsoft.com/office/powerpoint/2010/main" val="14145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42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55" y="2568455"/>
            <a:ext cx="4484262" cy="42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0517" y="502861"/>
            <a:ext cx="110087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Og HUSK:</a:t>
            </a:r>
          </a:p>
          <a:p>
            <a:pPr>
              <a:spcBef>
                <a:spcPct val="50000"/>
              </a:spcBef>
            </a:pPr>
            <a:r>
              <a:rPr lang="da-DK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Hvis du gør som du plejer….. </a:t>
            </a:r>
          </a:p>
          <a:p>
            <a:pPr>
              <a:spcBef>
                <a:spcPct val="50000"/>
              </a:spcBef>
            </a:pPr>
            <a:r>
              <a:rPr lang="da-DK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skal du ikke forvente andre resultater end du plejer at få!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36" y="111868"/>
            <a:ext cx="1629644" cy="4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28662" y="1373036"/>
            <a:ext cx="110394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3200" dirty="0"/>
              <a:t>Vores medarbejdere er fordelt på en række teams i vores tømrer- og snedkerafdeling, samt en service- og driftsafdeling. </a:t>
            </a:r>
          </a:p>
          <a:p>
            <a:pPr>
              <a:lnSpc>
                <a:spcPct val="100000"/>
              </a:lnSpc>
            </a:pPr>
            <a:endParaRPr lang="da-DK" sz="1800" dirty="0"/>
          </a:p>
          <a:p>
            <a:pPr>
              <a:lnSpc>
                <a:spcPct val="100000"/>
              </a:lnSpc>
            </a:pPr>
            <a:r>
              <a:rPr lang="da-DK" sz="3200" dirty="0"/>
              <a:t>Desuden råder vi over et af landets mest avancerede snedkerværksteder, som udfører en lang række specialopgaver.</a:t>
            </a:r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lang="da-DK" sz="44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da-DK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503557" y="418187"/>
            <a:ext cx="319709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a-DK" sz="4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Om Jakon</a:t>
            </a:r>
          </a:p>
        </p:txBody>
      </p:sp>
      <p:pic>
        <p:nvPicPr>
          <p:cNvPr id="8" name="Picture 8" descr="Prøvesamling Opera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7448" y="3776117"/>
            <a:ext cx="3308038" cy="24810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peraen C-002-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0894" y="3776117"/>
            <a:ext cx="3623520" cy="2452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75675" y="342478"/>
            <a:ext cx="10364451" cy="1104196"/>
          </a:xfrm>
        </p:spPr>
        <p:txBody>
          <a:bodyPr>
            <a:normAutofit/>
          </a:bodyPr>
          <a:lstStyle/>
          <a:p>
            <a:r>
              <a:rPr lang="da-D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bygger på godt håndværk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03" y="1224461"/>
            <a:ext cx="3134824" cy="158417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06" y="1209053"/>
            <a:ext cx="2753430" cy="206507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7"/>
          <a:stretch/>
        </p:blipFill>
        <p:spPr>
          <a:xfrm>
            <a:off x="1540144" y="2980010"/>
            <a:ext cx="3236863" cy="152911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62" y="1224462"/>
            <a:ext cx="2722940" cy="2042205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70" y="3310494"/>
            <a:ext cx="2532452" cy="1688301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03" y="5045853"/>
            <a:ext cx="2520280" cy="172775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43" y="4555605"/>
            <a:ext cx="3215843" cy="2221405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4302" y="5049104"/>
            <a:ext cx="2918634" cy="1640726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63" y="3326903"/>
            <a:ext cx="2548921" cy="1682186"/>
          </a:xfrm>
          <a:prstGeom prst="rect">
            <a:avLst/>
          </a:prstGeom>
        </p:spPr>
      </p:pic>
      <p:pic>
        <p:nvPicPr>
          <p:cNvPr id="18" name="Billede 17" descr="logo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0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847528" y="980728"/>
            <a:ext cx="8568952" cy="1143000"/>
          </a:xfrm>
        </p:spPr>
        <p:txBody>
          <a:bodyPr>
            <a:noAutofit/>
          </a:bodyPr>
          <a:lstStyle/>
          <a:p>
            <a:r>
              <a:rPr lang="da-D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Efteruddannelse og personlig udvikling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4101" y="2743721"/>
            <a:ext cx="1353097" cy="143024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723118"/>
            <a:ext cx="2670468" cy="352703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81" y="4653136"/>
            <a:ext cx="1944216" cy="129614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20" y="2723117"/>
            <a:ext cx="3528392" cy="181323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t="23972" r="9367" b="8853"/>
          <a:stretch/>
        </p:blipFill>
        <p:spPr>
          <a:xfrm>
            <a:off x="2275021" y="4653137"/>
            <a:ext cx="2885065" cy="1786783"/>
          </a:xfrm>
          <a:prstGeom prst="rect">
            <a:avLst/>
          </a:prstGeom>
        </p:spPr>
      </p:pic>
      <p:pic>
        <p:nvPicPr>
          <p:cNvPr id="10" name="Billede 9" descr="log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6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839978" y="218653"/>
            <a:ext cx="6693017" cy="1143000"/>
          </a:xfrm>
        </p:spPr>
        <p:txBody>
          <a:bodyPr>
            <a:noAutofit/>
          </a:bodyPr>
          <a:lstStyle/>
          <a:p>
            <a:r>
              <a:rPr lang="da-D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Kvalificeret medarbejderstab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523873" y="1542307"/>
            <a:ext cx="1132522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lægger vægt på, at beslutninger kan tages så decentralt som muligt, og at de forskellige faggrupper kan arbejde i teams, samt at disse teams ikke nødvendigvis er de samme fra sag til sag, men bliver sammensat til hver enkelt opgave.</a:t>
            </a:r>
            <a:br>
              <a:rPr lang="da-D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a-D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Uanset om det er i vareleverancen, på byggepladsen eller på værkstedet ønsker Jakon at yde en effektiv og professionel indsats. </a:t>
            </a:r>
          </a:p>
          <a:p>
            <a:r>
              <a:rPr lang="da-DK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da-DK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a-DK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da-DK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a-DK" sz="2000" dirty="0"/>
          </a:p>
        </p:txBody>
      </p:sp>
      <p:pic>
        <p:nvPicPr>
          <p:cNvPr id="5" name="Billede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725678" y="218653"/>
            <a:ext cx="6693017" cy="1143000"/>
          </a:xfrm>
        </p:spPr>
        <p:txBody>
          <a:bodyPr>
            <a:noAutofit/>
          </a:bodyPr>
          <a:lstStyle/>
          <a:p>
            <a:r>
              <a:rPr lang="da-D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Kvalificeret medarbejderstab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80999" y="1516782"/>
            <a:ext cx="1170622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 sz="3600" dirty="0"/>
              <a:t>Et godt arbejdsmiljø er en af forudsætningerne for, at vi kan levere denne indsats, og derfor gør vi en stor indsats for at sikre, at det gode arbejdsmiljø er tænkt ind i alle hverdagens aktiviteter.</a:t>
            </a:r>
            <a:br>
              <a:rPr lang="da-DK" sz="3600" dirty="0"/>
            </a:br>
            <a:r>
              <a:rPr lang="da-DK" sz="900" dirty="0"/>
              <a:t/>
            </a:r>
            <a:br>
              <a:rPr lang="da-DK" sz="900" dirty="0"/>
            </a:br>
            <a:r>
              <a:rPr lang="da-DK" sz="3600" dirty="0"/>
              <a:t>Det samme gælder den påvirkning, vi som </a:t>
            </a:r>
            <a:r>
              <a:rPr lang="da-DK" sz="3600" dirty="0" smtClean="0"/>
              <a:t>virksomhed </a:t>
            </a:r>
            <a:r>
              <a:rPr lang="da-DK" sz="3600" dirty="0"/>
              <a:t>har på det omgivende miljø via vores affaldshåndtering. </a:t>
            </a:r>
          </a:p>
          <a:p>
            <a:endParaRPr lang="da-DK" sz="900" dirty="0"/>
          </a:p>
          <a:p>
            <a:r>
              <a:rPr lang="da-DK" sz="3600" dirty="0"/>
              <a:t>Også her ønsker vi via uddannelse at sikre, at samtlige medarbejdere kan levere en ansvarlig indsats.</a:t>
            </a:r>
          </a:p>
          <a:p>
            <a:endParaRPr lang="da-DK" sz="3600" dirty="0"/>
          </a:p>
          <a:p>
            <a:r>
              <a:rPr lang="da-DK" sz="3600" dirty="0"/>
              <a:t/>
            </a:r>
            <a:br>
              <a:rPr lang="da-DK" sz="3600" dirty="0"/>
            </a:br>
            <a:r>
              <a:rPr lang="da-DK" sz="3600" dirty="0"/>
              <a:t/>
            </a:r>
            <a:br>
              <a:rPr lang="da-DK" sz="3600" dirty="0"/>
            </a:br>
            <a:endParaRPr lang="da-DK" sz="3600" dirty="0"/>
          </a:p>
        </p:txBody>
      </p:sp>
      <p:pic>
        <p:nvPicPr>
          <p:cNvPr id="5" name="Billede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5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3800" r="17330" b="25850"/>
          <a:stretch/>
        </p:blipFill>
        <p:spPr>
          <a:xfrm>
            <a:off x="3359696" y="82194"/>
            <a:ext cx="4652046" cy="6775807"/>
          </a:xfrm>
          <a:prstGeom prst="rect">
            <a:avLst/>
          </a:prstGeom>
        </p:spPr>
      </p:pic>
      <p:pic>
        <p:nvPicPr>
          <p:cNvPr id="3" name="Billede 2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26" y="218653"/>
            <a:ext cx="1285875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1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åbe">
  <a:themeElements>
    <a:clrScheme name="Dråb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åb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b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TM04033925[[fn=Dråbe]]</Template>
  <TotalTime>2542</TotalTime>
  <Words>2782</Words>
  <Application>Microsoft Office PowerPoint</Application>
  <PresentationFormat>Widescreen</PresentationFormat>
  <Paragraphs>336</Paragraphs>
  <Slides>30</Slides>
  <Notes>30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Tw Cen MT</vt:lpstr>
      <vt:lpstr>Dråbe</vt:lpstr>
      <vt:lpstr>PowerPoint-præsentation</vt:lpstr>
      <vt:lpstr>Jørgen Abildgaard Nielsen  – Uddannelsesansvarlig</vt:lpstr>
      <vt:lpstr>Om Jakon</vt:lpstr>
      <vt:lpstr>PowerPoint-præsentation</vt:lpstr>
      <vt:lpstr>vi bygger på godt håndværk</vt:lpstr>
      <vt:lpstr>Efteruddannelse og personlig udvikling</vt:lpstr>
      <vt:lpstr>Kvalificeret medarbejderstab</vt:lpstr>
      <vt:lpstr>Kvalificeret medarbejderstab</vt:lpstr>
      <vt:lpstr>PowerPoint-præsentation</vt:lpstr>
      <vt:lpstr>PowerPoint-præsentation</vt:lpstr>
      <vt:lpstr>Jakon LEAN  – 4 moduler</vt:lpstr>
      <vt:lpstr>       Målet er bl.a. at skabe:   En innovativ, effektiv og kvalitetsfyldt byggeproces, med mere kundeværdi og en bedre udnyttelse af ressourcerne!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Tre målsætninger</vt:lpstr>
      <vt:lpstr>Samarbejdets faser</vt:lpstr>
      <vt:lpstr>Ambitioner for gentagelsen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Temamøde   Hvornår er gentagelse               godt for bygherrer?</dc:title>
  <dc:creator>Jørgen Abildgaard Nielsen</dc:creator>
  <cp:lastModifiedBy>Jørgen Abildgaard Nielsen</cp:lastModifiedBy>
  <cp:revision>95</cp:revision>
  <cp:lastPrinted>2017-11-02T09:42:27Z</cp:lastPrinted>
  <dcterms:created xsi:type="dcterms:W3CDTF">2017-01-17T07:57:54Z</dcterms:created>
  <dcterms:modified xsi:type="dcterms:W3CDTF">2017-11-06T08:52:47Z</dcterms:modified>
</cp:coreProperties>
</file>