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70" r:id="rId5"/>
    <p:sldId id="258" r:id="rId6"/>
    <p:sldId id="259" r:id="rId7"/>
    <p:sldId id="265" r:id="rId8"/>
    <p:sldId id="261" r:id="rId9"/>
    <p:sldId id="268" r:id="rId10"/>
    <p:sldId id="269" r:id="rId11"/>
    <p:sldId id="267" r:id="rId12"/>
    <p:sldId id="262" r:id="rId13"/>
    <p:sldId id="271" r:id="rId14"/>
    <p:sldId id="272" r:id="rId15"/>
    <p:sldId id="26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emlayout 3 - 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9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EAA6-1976-6446-B381-E7CD5F065B75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8395-090C-8742-8DF7-895BFEDA6A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9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Baggrund: udstyrsinvesteringspulje skal forvaltes</a:t>
            </a:r>
          </a:p>
          <a:p>
            <a:r>
              <a:rPr lang="da-DK" dirty="0" smtClean="0"/>
              <a:t>Et politisk pres mod erhvervsskolernes selveje</a:t>
            </a:r>
          </a:p>
          <a:p>
            <a:endParaRPr lang="da-DK" dirty="0" smtClean="0"/>
          </a:p>
          <a:p>
            <a:r>
              <a:rPr lang="da-DK" dirty="0" smtClean="0"/>
              <a:t>Vi har søgt</a:t>
            </a:r>
            <a:r>
              <a:rPr lang="da-DK" baseline="0" dirty="0" smtClean="0"/>
              <a:t> om 4 </a:t>
            </a:r>
            <a:r>
              <a:rPr lang="da-DK" baseline="0" dirty="0" err="1" smtClean="0"/>
              <a:t>videnscentre</a:t>
            </a:r>
            <a:r>
              <a:rPr lang="da-DK" baseline="0" dirty="0" smtClean="0"/>
              <a:t>, hvor vi ønsker at være værtsskole på Håndværk, design og arkitektur</a:t>
            </a:r>
          </a:p>
          <a:p>
            <a:endParaRPr lang="da-DK" baseline="0" dirty="0" smtClean="0"/>
          </a:p>
          <a:p>
            <a:r>
              <a:rPr lang="da-DK" baseline="0" dirty="0" smtClean="0"/>
              <a:t>Afgørelse falder i september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EB5B-48A5-4825-9E9A-6E96CE95FCE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76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2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9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5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3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22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55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32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55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79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9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4164-E6B1-4E4C-8622-00154899DE40}" type="datetimeFigureOut">
              <a:rPr lang="da-DK" smtClean="0"/>
              <a:t>07-11-2017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CEBC-77A2-4523-89B6-DDBDB3737A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54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344" y="2375091"/>
            <a:ext cx="1119225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a-DK" sz="9800" b="1" cap="all" dirty="0">
                <a:latin typeface="Arial Narrow" panose="020B0606020202030204" pitchFamily="34" charset="0"/>
              </a:rPr>
              <a:t>Videnscenter </a:t>
            </a:r>
            <a:r>
              <a:rPr lang="da-DK" b="1" cap="all" dirty="0">
                <a:latin typeface="Arial Narrow" panose="020B0606020202030204" pitchFamily="34" charset="0"/>
              </a:rPr>
              <a:t/>
            </a:r>
            <a:br>
              <a:rPr lang="da-DK" b="1" cap="all" dirty="0">
                <a:latin typeface="Arial Narrow" panose="020B0606020202030204" pitchFamily="34" charset="0"/>
              </a:rPr>
            </a:br>
            <a:r>
              <a:rPr lang="da-DK" b="1" cap="all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bæredygtighed</a:t>
            </a:r>
            <a:r>
              <a:rPr lang="da-DK" b="1" cap="all" dirty="0">
                <a:solidFill>
                  <a:srgbClr val="E7A700"/>
                </a:solidFill>
                <a:latin typeface="Arial Narrow" panose="020B0606020202030204" pitchFamily="34" charset="0"/>
              </a:rPr>
              <a:t>, klimarenovering og byggeri </a:t>
            </a:r>
            <a:endParaRPr lang="da-DK" cap="all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6344" y="4315270"/>
            <a:ext cx="9144000" cy="165576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792951" y="3313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latin typeface="Arial Narrow" panose="020B0606020202030204" pitchFamily="34" charset="0"/>
              </a:rPr>
              <a:t>INDHOLD I MTE </a:t>
            </a:r>
            <a:r>
              <a:rPr lang="da-DK" b="1" dirty="0" smtClean="0">
                <a:latin typeface="Arial Narrow" panose="020B0606020202030204" pitchFamily="34" charset="0"/>
              </a:rPr>
              <a:t/>
            </a:r>
            <a:br>
              <a:rPr lang="da-DK" b="1" dirty="0" smtClean="0">
                <a:latin typeface="Arial Narrow" panose="020B0606020202030204" pitchFamily="34" charset="0"/>
              </a:rPr>
            </a:br>
            <a:r>
              <a:rPr lang="da-DK" b="1" dirty="0" err="1" smtClean="0">
                <a:solidFill>
                  <a:srgbClr val="E7A700"/>
                </a:solidFill>
                <a:latin typeface="Arial Narrow" panose="020B0606020202030204" pitchFamily="34" charset="0"/>
              </a:rPr>
              <a:t>MTE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 1 – Bolig + Erhvervsbyg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Tværsnit i vægkonstruktioner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Tværsnit i vægkonstruktioner - aktive skærme 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MTE’ens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vægge opdeles i moduler hvor der kan eksperimenteres med forskellige vægkonstruktioner og </a:t>
            </a:r>
            <a:r>
              <a:rPr lang="da-DK" dirty="0" smtClean="0">
                <a:latin typeface="Arial Narrow" panose="020B0606020202030204" pitchFamily="34" charset="0"/>
              </a:rPr>
              <a:t>døre-vinduer. Der </a:t>
            </a:r>
            <a:r>
              <a:rPr lang="da-DK" dirty="0">
                <a:latin typeface="Arial Narrow" panose="020B0606020202030204" pitchFamily="34" charset="0"/>
              </a:rPr>
              <a:t>tænkes 4 moduler med forskellige vægkonstruktioner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Vægkonstruktion 1: Tækket klimaskærm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Vægkonstruktion 2: Ventileret bræddebeklædning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Vægkonstruktion 3: Ventileret stålplade – eternit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Vægkonstruktion 4: Muret felt, her illustreres også udvendig isolering / puds</a:t>
            </a:r>
          </a:p>
          <a:p>
            <a:pPr marL="457200" lvl="1" indent="0">
              <a:buNone/>
            </a:pPr>
            <a:r>
              <a:rPr lang="da-DK" dirty="0" smtClean="0">
                <a:latin typeface="Arial Narrow" panose="020B0606020202030204" pitchFamily="34" charset="0"/>
              </a:rPr>
              <a:t>Der </a:t>
            </a:r>
            <a:r>
              <a:rPr lang="da-DK" dirty="0">
                <a:latin typeface="Arial Narrow" panose="020B0606020202030204" pitchFamily="34" charset="0"/>
              </a:rPr>
              <a:t>udføres tværsnit i alle vægkonstruktioner ophængt på konstruktionens indvendige side, der ophænges aktive skærme på alle konstruktioner, hvor der kan trækkes data fra følere indbygget i konstruktionen og konstruktionen / produkterne i øvrigt kan illustreres herunder byggeprocessen m.v.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7 moduler med døre/vinduer</a:t>
            </a:r>
          </a:p>
          <a:p>
            <a:pPr lvl="1"/>
            <a:r>
              <a:rPr lang="da-DK" dirty="0" smtClean="0">
                <a:latin typeface="Arial Narrow" panose="020B0606020202030204" pitchFamily="34" charset="0"/>
              </a:rPr>
              <a:t>Der </a:t>
            </a:r>
            <a:r>
              <a:rPr lang="da-DK" dirty="0">
                <a:latin typeface="Arial Narrow" panose="020B0606020202030204" pitchFamily="34" charset="0"/>
              </a:rPr>
              <a:t>tænkes 7 moduler med døre-vinduer hvor der kan eksperimenteres med forskellige elementer, et af elementerne skal være med energiproducerende glas.</a:t>
            </a:r>
          </a:p>
          <a:p>
            <a:pPr lvl="1"/>
            <a:r>
              <a:rPr lang="da-DK" dirty="0" smtClean="0">
                <a:latin typeface="Arial Narrow" panose="020B0606020202030204" pitchFamily="34" charset="0"/>
              </a:rPr>
              <a:t>Døre-vinduer </a:t>
            </a:r>
            <a:r>
              <a:rPr lang="da-DK" dirty="0">
                <a:latin typeface="Arial Narrow" panose="020B0606020202030204" pitchFamily="34" charset="0"/>
              </a:rPr>
              <a:t>suppleres ligeledes med modeller med tværsnit / detaljer / aktive skærme.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Gulv</a:t>
            </a:r>
          </a:p>
          <a:p>
            <a:pPr lvl="1"/>
            <a:r>
              <a:rPr lang="da-DK" dirty="0" smtClean="0">
                <a:latin typeface="Arial Narrow" panose="020B0606020202030204" pitchFamily="34" charset="0"/>
              </a:rPr>
              <a:t>Gulv </a:t>
            </a:r>
            <a:r>
              <a:rPr lang="da-DK" dirty="0">
                <a:latin typeface="Arial Narrow" panose="020B0606020202030204" pitchFamily="34" charset="0"/>
              </a:rPr>
              <a:t>udføres med vandbåret gulvvarme, lille baderum med klinkegulv / væg. Gulvet tænkes udført med en slidstærk overflade som eksempelvis linoleum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Termografikameraer med tilhørende </a:t>
            </a:r>
            <a:r>
              <a:rPr lang="da-DK" dirty="0" err="1">
                <a:latin typeface="Arial Narrow" panose="020B0606020202030204" pitchFamily="34" charset="0"/>
              </a:rPr>
              <a:t>PC-program</a:t>
            </a:r>
            <a:endParaRPr lang="da-DK" dirty="0">
              <a:latin typeface="Arial Narrow" panose="020B0606020202030204" pitchFamily="34" charset="0"/>
            </a:endParaRPr>
          </a:p>
          <a:p>
            <a:pPr lvl="1"/>
            <a:r>
              <a:rPr lang="da-DK" dirty="0" smtClean="0">
                <a:latin typeface="Arial Narrow" panose="020B0606020202030204" pitchFamily="34" charset="0"/>
              </a:rPr>
              <a:t>6 </a:t>
            </a:r>
            <a:r>
              <a:rPr lang="da-DK" dirty="0">
                <a:latin typeface="Arial Narrow" panose="020B0606020202030204" pitchFamily="34" charset="0"/>
              </a:rPr>
              <a:t>stk. termografikameraer med tilhørende </a:t>
            </a:r>
            <a:r>
              <a:rPr lang="da-DK" dirty="0" err="1">
                <a:latin typeface="Arial Narrow" panose="020B0606020202030204" pitchFamily="34" charset="0"/>
              </a:rPr>
              <a:t>PC-program</a:t>
            </a:r>
            <a:r>
              <a:rPr lang="da-DK" dirty="0">
                <a:latin typeface="Arial Narrow" panose="020B0606020202030204" pitchFamily="34" charset="0"/>
              </a:rPr>
              <a:t> således at der kan arbejdes både med containeres konstruktioner, men også andre bygninger / elevopgaver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1 stk. </a:t>
            </a:r>
            <a:r>
              <a:rPr lang="da-DK" dirty="0" err="1">
                <a:latin typeface="Arial Narrow" panose="020B0606020202030204" pitchFamily="34" charset="0"/>
              </a:rPr>
              <a:t>blowerdoor</a:t>
            </a:r>
            <a:r>
              <a:rPr lang="da-DK" dirty="0">
                <a:latin typeface="Arial Narrow" panose="020B0606020202030204" pitchFamily="34" charset="0"/>
              </a:rPr>
              <a:t> / røgkanon til trykprøvning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både </a:t>
            </a:r>
            <a:r>
              <a:rPr lang="da-DK" dirty="0" smtClean="0">
                <a:latin typeface="Arial Narrow" panose="020B0606020202030204" pitchFamily="34" charset="0"/>
              </a:rPr>
              <a:t>på </a:t>
            </a:r>
            <a:r>
              <a:rPr lang="da-DK" dirty="0" err="1" smtClean="0">
                <a:latin typeface="Arial Narrow" panose="020B0606020202030204" pitchFamily="34" charset="0"/>
              </a:rPr>
              <a:t>MTE’ens</a:t>
            </a:r>
            <a:r>
              <a:rPr lang="da-DK" dirty="0" smtClean="0">
                <a:latin typeface="Arial Narrow" panose="020B0606020202030204" pitchFamily="34" charset="0"/>
              </a:rPr>
              <a:t> konstruktioner</a:t>
            </a:r>
            <a:r>
              <a:rPr lang="da-DK" dirty="0">
                <a:latin typeface="Arial Narrow" panose="020B0606020202030204" pitchFamily="34" charset="0"/>
              </a:rPr>
              <a:t>, men også andre bygninger / elevopgaver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Kasse/montre til forsøg med varme og kulde i forhold til et udsnit af en bygningskonstruktion for at finde dugpunkt m.v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Udstyr til fugtmåling af blandt andet </a:t>
            </a:r>
            <a:r>
              <a:rPr lang="da-DK" dirty="0" smtClean="0">
                <a:latin typeface="Arial Narrow" panose="020B0606020202030204" pitchFamily="34" charset="0"/>
              </a:rPr>
              <a:t>konstruktionstræ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Forskellige isoleringstyper, vareprøver, små </a:t>
            </a:r>
            <a:r>
              <a:rPr lang="da-DK" dirty="0" err="1">
                <a:latin typeface="Arial Narrow" panose="020B0606020202030204" pitchFamily="34" charset="0"/>
              </a:rPr>
              <a:t>moch</a:t>
            </a:r>
            <a:r>
              <a:rPr lang="da-DK" dirty="0">
                <a:latin typeface="Arial Narrow" panose="020B0606020202030204" pitchFamily="34" charset="0"/>
              </a:rPr>
              <a:t> </a:t>
            </a:r>
            <a:r>
              <a:rPr lang="da-DK" dirty="0" err="1">
                <a:latin typeface="Arial Narrow" panose="020B0606020202030204" pitchFamily="34" charset="0"/>
              </a:rPr>
              <a:t>up`s</a:t>
            </a:r>
            <a:r>
              <a:rPr lang="da-DK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da-DK" dirty="0" smtClean="0">
                <a:latin typeface="Arial Narrow" panose="020B0606020202030204" pitchFamily="34" charset="0"/>
              </a:rPr>
              <a:t>Undersøgelser </a:t>
            </a:r>
            <a:r>
              <a:rPr lang="da-DK" dirty="0">
                <a:latin typeface="Arial Narrow" panose="020B0606020202030204" pitchFamily="34" charset="0"/>
              </a:rPr>
              <a:t>i forhold til bæredygtighed, herunder produktion, brug og bortskaffelse.</a:t>
            </a:r>
            <a:endParaRPr lang="da-DK" dirty="0" smtClean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452692" y="-172328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latin typeface="Arial Narrow" panose="020B0606020202030204" pitchFamily="34" charset="0"/>
              </a:rPr>
              <a:t>INDHOLD I MTE </a:t>
            </a:r>
            <a:r>
              <a:rPr lang="da-DK" b="1" dirty="0" smtClean="0">
                <a:latin typeface="Arial Narrow" panose="020B0606020202030204" pitchFamily="34" charset="0"/>
              </a:rPr>
              <a:t/>
            </a:r>
            <a:br>
              <a:rPr lang="da-DK" b="1" dirty="0" smtClean="0">
                <a:latin typeface="Arial Narrow" panose="020B0606020202030204" pitchFamily="34" charset="0"/>
              </a:rPr>
            </a:br>
            <a:r>
              <a:rPr lang="da-DK" b="1" dirty="0" err="1" smtClean="0">
                <a:solidFill>
                  <a:srgbClr val="E7A700"/>
                </a:solidFill>
                <a:latin typeface="Arial Narrow" panose="020B0606020202030204" pitchFamily="34" charset="0"/>
              </a:rPr>
              <a:t>MTE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 2 – Erhvervsbyg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Elinstallationer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grundlæggende </a:t>
            </a:r>
            <a:r>
              <a:rPr lang="da-DK" dirty="0" err="1">
                <a:latin typeface="Arial Narrow" panose="020B0606020202030204" pitchFamily="34" charset="0"/>
              </a:rPr>
              <a:t>el-installationer</a:t>
            </a:r>
            <a:r>
              <a:rPr lang="da-DK" dirty="0">
                <a:latin typeface="Arial Narrow" panose="020B0606020202030204" pitchFamily="34" charset="0"/>
              </a:rPr>
              <a:t>, inkl. </a:t>
            </a:r>
            <a:r>
              <a:rPr lang="da-DK" dirty="0" smtClean="0">
                <a:latin typeface="Arial Narrow" panose="020B0606020202030204" pitchFamily="34" charset="0"/>
              </a:rPr>
              <a:t>hovedtavle</a:t>
            </a:r>
            <a:r>
              <a:rPr lang="da-DK" dirty="0">
                <a:latin typeface="Arial Narrow" panose="020B0606020202030204" pitchFamily="34" charset="0"/>
              </a:rPr>
              <a:t>, hvor effekten overvåges og logges individuelt.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installeres </a:t>
            </a:r>
            <a:r>
              <a:rPr lang="da-DK" dirty="0" smtClean="0">
                <a:latin typeface="Arial Narrow" panose="020B0606020202030204" pitchFamily="34" charset="0"/>
              </a:rPr>
              <a:t>intelligent </a:t>
            </a:r>
            <a:r>
              <a:rPr lang="da-DK" dirty="0">
                <a:latin typeface="Arial Narrow" panose="020B0606020202030204" pitchFamily="34" charset="0"/>
              </a:rPr>
              <a:t>system for styrring af lys, varme, solafskærmning, port, m.v.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etableres </a:t>
            </a:r>
            <a:r>
              <a:rPr lang="da-DK" dirty="0" smtClean="0">
                <a:latin typeface="Arial Narrow" panose="020B0606020202030204" pitchFamily="34" charset="0"/>
              </a:rPr>
              <a:t>mobilt </a:t>
            </a:r>
            <a:r>
              <a:rPr lang="da-DK" dirty="0">
                <a:latin typeface="Arial Narrow" panose="020B0606020202030204" pitchFamily="34" charset="0"/>
              </a:rPr>
              <a:t>netværk, så containeren er funktionel, når der er tilsluttet spænding. Det mobile netværk gør det muligt at tilgå alle målinger der foretages på de tekniske anlæg, uanset hvor containeren fysisk befinder sig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Ventilation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udstyres </a:t>
            </a:r>
            <a:r>
              <a:rPr lang="da-DK" dirty="0">
                <a:latin typeface="Arial Narrow" panose="020B0606020202030204" pitchFamily="34" charset="0"/>
              </a:rPr>
              <a:t>med udsugnings/indblæsnings-anlæg med varmeveksler. Anlægget styres via KNX styresystemet, og kan fjernbetjenes vis via netværket.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Måleudstyr til indregulering og servicering af ventilationsanlæg.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Varme/VVS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grundlæggende VVS-installationer, udstyret med flow- og effektmåling.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</a:t>
            </a:r>
            <a:r>
              <a:rPr lang="da-DK" dirty="0" smtClean="0">
                <a:latin typeface="Arial Narrow" panose="020B0606020202030204" pitchFamily="34" charset="0"/>
              </a:rPr>
              <a:t>installeres </a:t>
            </a:r>
            <a:r>
              <a:rPr lang="da-DK" dirty="0">
                <a:latin typeface="Arial Narrow" panose="020B0606020202030204" pitchFamily="34" charset="0"/>
              </a:rPr>
              <a:t>luft/vand varmepumpe til </a:t>
            </a:r>
            <a:r>
              <a:rPr lang="da-DK" dirty="0" err="1">
                <a:latin typeface="Arial Narrow" panose="020B0606020202030204" pitchFamily="34" charset="0"/>
              </a:rPr>
              <a:t>kaloriefereunit</a:t>
            </a:r>
            <a:r>
              <a:rPr lang="da-DK" dirty="0">
                <a:latin typeface="Arial Narrow" panose="020B0606020202030204" pitchFamily="34" charset="0"/>
              </a:rPr>
              <a:t>, samt </a:t>
            </a:r>
            <a:r>
              <a:rPr lang="da-DK" dirty="0" err="1">
                <a:latin typeface="Arial Narrow" panose="020B0606020202030204" pitchFamily="34" charset="0"/>
              </a:rPr>
              <a:t>træpillefyr</a:t>
            </a:r>
            <a:r>
              <a:rPr lang="da-DK" dirty="0">
                <a:latin typeface="Arial Narrow" panose="020B0606020202030204" pitchFamily="34" charset="0"/>
              </a:rPr>
              <a:t> til rumopvarmning og brugsvand. Alle anlæg udstyres med </a:t>
            </a:r>
            <a:r>
              <a:rPr lang="da-DK" dirty="0" smtClean="0">
                <a:latin typeface="Arial Narrow" panose="020B0606020202030204" pitchFamily="34" charset="0"/>
              </a:rPr>
              <a:t>logning </a:t>
            </a:r>
            <a:r>
              <a:rPr lang="da-DK" dirty="0">
                <a:latin typeface="Arial Narrow" panose="020B0606020202030204" pitchFamily="34" charset="0"/>
              </a:rPr>
              <a:t>af målinger for optagen og afgiven effekt, temperaturer, flow, m.v.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Alarm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</a:t>
            </a:r>
            <a:r>
              <a:rPr lang="da-DK" dirty="0" smtClean="0">
                <a:latin typeface="Arial Narrow" panose="020B0606020202030204" pitchFamily="34" charset="0"/>
              </a:rPr>
              <a:t>installeres </a:t>
            </a:r>
            <a:r>
              <a:rPr lang="da-DK" dirty="0">
                <a:latin typeface="Arial Narrow" panose="020B0606020202030204" pitchFamily="34" charset="0"/>
              </a:rPr>
              <a:t>alamanlæg i </a:t>
            </a:r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, </a:t>
            </a:r>
            <a:r>
              <a:rPr lang="da-DK" dirty="0">
                <a:latin typeface="Arial Narrow" panose="020B0606020202030204" pitchFamily="34" charset="0"/>
              </a:rPr>
              <a:t>med bevægelsessensorer i rummene og skalsikring af døre og vinduer. Aktive </a:t>
            </a:r>
            <a:r>
              <a:rPr lang="da-DK" dirty="0" smtClean="0">
                <a:latin typeface="Arial Narrow" panose="020B0606020202030204" pitchFamily="34" charset="0"/>
              </a:rPr>
              <a:t>alarmer </a:t>
            </a:r>
            <a:r>
              <a:rPr lang="da-DK" dirty="0">
                <a:latin typeface="Arial Narrow" panose="020B0606020202030204" pitchFamily="34" charset="0"/>
              </a:rPr>
              <a:t>sendes via netværk til central dataopsamling og via SMS til brugeren.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Udstyr</a:t>
            </a:r>
          </a:p>
          <a:p>
            <a:pPr lvl="1"/>
            <a:r>
              <a:rPr lang="nb-NO" dirty="0">
                <a:latin typeface="Arial Narrow" panose="020B0606020202030204" pitchFamily="34" charset="0"/>
              </a:rPr>
              <a:t>Robot, lasersvejser og evt. 3D printer</a:t>
            </a:r>
            <a:endParaRPr lang="da-DK" dirty="0" smtClean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1561">
            <a:off x="8131623" y="309228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31354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AKTIVITETER - 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ELEV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82042"/>
              </p:ext>
            </p:extLst>
          </p:nvPr>
        </p:nvGraphicFramePr>
        <p:xfrm>
          <a:off x="838200" y="853406"/>
          <a:ext cx="8192614" cy="588195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192614">
                  <a:extLst>
                    <a:ext uri="{9D8B030D-6E8A-4147-A177-3AD203B41FA5}">
                      <a16:colId xmlns:a16="http://schemas.microsoft.com/office/drawing/2014/main" val="1686420877"/>
                    </a:ext>
                  </a:extLst>
                </a:gridCol>
              </a:tblGrid>
              <a:tr h="25929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Udvikling af undervisningsforløb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459732435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Webinar hen over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foråret/</a:t>
                      </a:r>
                      <a:r>
                        <a:rPr lang="da-DK" sz="11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flipped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classroom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fordelt for hvert håndværk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21491808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Youtube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hen over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foråret/</a:t>
                      </a:r>
                      <a:r>
                        <a:rPr lang="da-DK" sz="11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flipped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classroom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fordelt for hvert håndværk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345785299"/>
                  </a:ext>
                </a:extLst>
              </a:tr>
              <a:tr h="39700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Masterclass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ala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Roskilde Tekniske Skole</a:t>
                      </a:r>
                      <a:b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Roskilde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, Hadsten og Horsens udbyder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masterclass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(25 elever pr.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hold)</a:t>
                      </a:r>
                      <a:r>
                        <a:rPr lang="da-DK" sz="11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nses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som pilotprojekter, der kan foldes ud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3789165399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Lufttæthed/trykprøvning på Roskilde og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Learnmark – webinar. (Optager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og lægger ud)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213143280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Virtuel adgang til Den jydske </a:t>
                      </a:r>
                      <a:r>
                        <a:rPr lang="da-DK" sz="11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Haandværkerskoles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udstyr - webinar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1254467882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Udlån af udstyr - termografi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73952946"/>
                  </a:ext>
                </a:extLst>
              </a:tr>
              <a:tr h="31070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Talentforløb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72343784"/>
                  </a:ext>
                </a:extLst>
              </a:tr>
              <a:tr h="28629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Afholdelse af camps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3150795411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Talentforløb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1167448412"/>
                  </a:ext>
                </a:extLst>
              </a:tr>
              <a:tr h="39700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Talentcamp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a la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Herningsholm</a:t>
                      </a:r>
                      <a:b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Camps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foregår særskilt i Roskilde, Hadsten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 og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Horsens (25 elever pr. camp)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074966246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Sommercamp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med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med brug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af videregående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uddannelser og andre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eksterne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aktører - 15 elever deltager med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stigende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tendens de kommende år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263282624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Camps til grundskoleelever i vinterferien i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Horsens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Inseo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Horsens afholder - 15 elever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deltager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544564555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Camp for grundskoleelever i sommerferien i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Roskilde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Insero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afholder. 20 elever deltager.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4035900975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Camp for grundskoleelever i efterårsferien i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Hadsten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Insero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afholder. 15 elever deltager.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1270305887"/>
                  </a:ext>
                </a:extLst>
              </a:tr>
              <a:tr h="293637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Konkurrencetræning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913475331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Koncept for træning af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Skills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-elever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38941902"/>
                  </a:ext>
                </a:extLst>
              </a:tr>
              <a:tr h="35497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Konference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3091188328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Bæredygtighed i byggeriet - afholdes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. november på Learnmark og kan bruges i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foråret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446006184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Roskilde afholder konference for hele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Sjælland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Insero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leverer trailer. 200 deltagere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502614412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Den jydske Haandværkerskole afholder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konference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fra hele Jylland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Nord - </a:t>
                      </a:r>
                      <a:r>
                        <a:rPr lang="da-DK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Insero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 leverer trailer. 200 deltagere.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451052080"/>
                  </a:ext>
                </a:extLst>
              </a:tr>
              <a:tr h="59005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1118926959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  <a:latin typeface="Arial Narrow" panose="020B0606020202030204" pitchFamily="34" charset="0"/>
                        </a:rPr>
                        <a:t>Container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759995689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Henvendelse til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leverandører 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om udstyr til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1461917735"/>
                  </a:ext>
                </a:extLst>
              </a:tr>
              <a:tr h="2006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Opstart med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 pr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. august 2018 - der regnes med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35  </a:t>
                      </a:r>
                      <a:r>
                        <a:rPr lang="da-DK" sz="1100" u="none" strike="noStrike" dirty="0">
                          <a:effectLst/>
                          <a:latin typeface="Arial Narrow" panose="020B0606020202030204" pitchFamily="34" charset="0"/>
                        </a:rPr>
                        <a:t>skolebesøg pr. år  pr. </a:t>
                      </a:r>
                      <a:r>
                        <a:rPr lang="da-DK" sz="110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2" marR="3732" marT="3732" marB="0" anchor="b"/>
                </a:tc>
                <a:extLst>
                  <a:ext uri="{0D108BD9-81ED-4DB2-BD59-A6C34878D82A}">
                    <a16:rowId xmlns:a16="http://schemas.microsoft.com/office/drawing/2014/main" val="2397926481"/>
                  </a:ext>
                </a:extLst>
              </a:tr>
            </a:tbl>
          </a:graphicData>
        </a:graphic>
      </p:graphicFrame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8275">
            <a:off x="7079885" y="796326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1692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AKTIVITETER - 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FAGLÆRER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51241"/>
              </p:ext>
            </p:extLst>
          </p:nvPr>
        </p:nvGraphicFramePr>
        <p:xfrm>
          <a:off x="838200" y="2005100"/>
          <a:ext cx="6058359" cy="4307562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6058359">
                  <a:extLst>
                    <a:ext uri="{9D8B030D-6E8A-4147-A177-3AD203B41FA5}">
                      <a16:colId xmlns:a16="http://schemas.microsoft.com/office/drawing/2014/main" val="331963939"/>
                    </a:ext>
                  </a:extLst>
                </a:gridCol>
              </a:tblGrid>
              <a:tr h="319283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Netværk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2642167283"/>
                  </a:ext>
                </a:extLst>
              </a:tr>
              <a:tr h="475456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Etablering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af netværk for hvert håndværk og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kontakt  med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alle samarbejdsskoler med henblik på at få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lavet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bruttoliste over interesserede faglærere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3080053667"/>
                  </a:ext>
                </a:extLst>
              </a:tr>
              <a:tr h="370760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Fastlæggelse af </a:t>
                      </a:r>
                      <a:r>
                        <a:rPr lang="da-DK" sz="1050" b="1" u="none" strike="noStrike" dirty="0" err="1">
                          <a:effectLst/>
                          <a:latin typeface="Arial Narrow" panose="020B0606020202030204" pitchFamily="34" charset="0"/>
                        </a:rPr>
                        <a:t>informationsflow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569063243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udarbejdelse af nyhedsbreve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125905321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udarbejdelse af website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294396198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drift af website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89800886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Facebookprofil henvendt til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eleverne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1037766321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Besøg på samarbejdsskoler med særskilt fokus på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de 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fag, partnerskolerne ikke selv repræsenterer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050" u="none" strike="noStrike" dirty="0" err="1">
                          <a:effectLst/>
                          <a:latin typeface="Arial Narrow" panose="020B0606020202030204" pitchFamily="34" charset="0"/>
                        </a:rPr>
                        <a:t>videnscenterleder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4003870133"/>
                  </a:ext>
                </a:extLst>
              </a:tr>
              <a:tr h="47470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Aktiviteter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3225761471"/>
                  </a:ext>
                </a:extLst>
              </a:tr>
              <a:tr h="475456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Netværkskonference for samtlige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håndværksfaglærere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- fælles oplæg, hvor der er fokus på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temaer 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på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tværs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af håndværk, hvorefter håndværkene går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særskilte workshops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1768502560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uddannelse af lokale superbrugere/lærere fra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Roskilde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, Hadsten og Horsens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3725013443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- den geografiske zone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containerne opererer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i indledes med regional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workshop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for de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tilhørende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faglærere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388145901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</a:t>
                      </a:r>
                      <a:r>
                        <a:rPr lang="da-DK" sz="105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den geografiske zone containerne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opererer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afsluttes med regional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workshop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for de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tilhørende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faglærere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3024091003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Certificering af faglærere til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 -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regionale kurser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28" marR="8028" marT="8028" marB="0" anchor="b"/>
                </a:tc>
                <a:extLst>
                  <a:ext uri="{0D108BD9-81ED-4DB2-BD59-A6C34878D82A}">
                    <a16:rowId xmlns:a16="http://schemas.microsoft.com/office/drawing/2014/main" val="58428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7278">
            <a:off x="7980252" y="380680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5756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AKTIVITETER - 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EKSTERNE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65010"/>
              </p:ext>
            </p:extLst>
          </p:nvPr>
        </p:nvGraphicFramePr>
        <p:xfrm>
          <a:off x="838200" y="1981143"/>
          <a:ext cx="8349867" cy="397220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349867">
                  <a:extLst>
                    <a:ext uri="{9D8B030D-6E8A-4147-A177-3AD203B41FA5}">
                      <a16:colId xmlns:a16="http://schemas.microsoft.com/office/drawing/2014/main" val="2997549817"/>
                    </a:ext>
                  </a:extLst>
                </a:gridCol>
              </a:tblGrid>
              <a:tr h="288328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De faglige udvalg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123597609"/>
                  </a:ext>
                </a:extLst>
              </a:tr>
              <a:tr h="26440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De faglige udvalg inviteres til konference -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præsentation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af råskitse med fokus på at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komme med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indspark, også til fælles konference for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alle skoler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732127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Modtager nyhedsbrev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80872342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Videnscenterchef aflægger besøg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814446868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729122048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Videregående uddannelser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181468252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Bæredygtighed i byggeriet - afholdes 6. november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 på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Learnmark, februar i Roskilde og maj i Hadsten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513813863"/>
                  </a:ext>
                </a:extLst>
              </a:tr>
              <a:tr h="17985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Netværkskonference for samtlige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håndværksfaglærere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- fælles oplæg, hvor der er fokus på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temaer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på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tværs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af håndværk, hvorefter håndværkene går i særskilte workshops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68671269"/>
                  </a:ext>
                </a:extLst>
              </a:tr>
              <a:tr h="176270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Hvert tredje webinar skal holdes af personer fra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videregående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uddannelser og øvrige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forskningsinstitutioner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201123990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Særskilt samarbejde med VIA </a:t>
                      </a:r>
                      <a:r>
                        <a:rPr lang="da-DK" sz="1050" u="none" strike="noStrike" dirty="0" err="1">
                          <a:effectLst/>
                          <a:latin typeface="Arial Narrow" panose="020B0606020202030204" pitchFamily="34" charset="0"/>
                        </a:rPr>
                        <a:t>University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 College,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KEA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da-DK" sz="1050" u="none" strike="noStrike" dirty="0" err="1">
                          <a:effectLst/>
                          <a:latin typeface="Arial Narrow" panose="020B0606020202030204" pitchFamily="34" charset="0"/>
                        </a:rPr>
                        <a:t>University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 College Nordjylland - bl.a. med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 forløb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, hvor studerende derfra kan undervise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EUD-elever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256249940"/>
                  </a:ext>
                </a:extLst>
              </a:tr>
              <a:tr h="209321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Samarbejde med Teknologisk Institut, DTU, Force,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Aalborg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Universitet, Fredericia Maskinmesterskole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265254231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233035771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Virksomheder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681520043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Bæredygtighed i byggeriet - afholdes 6. november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på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Learnmark, februar i Roskilde og maj i Hadsten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059321444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Særskilt aftale med Insero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670514794"/>
                  </a:ext>
                </a:extLst>
              </a:tr>
              <a:tr h="191637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Samarbejde med de virksomheder, der leverer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materialer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og udstyr til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MTE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98342350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813086582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  <a:latin typeface="Arial Narrow" panose="020B0606020202030204" pitchFamily="34" charset="0"/>
                        </a:rPr>
                        <a:t>Grundskoler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850691870"/>
                  </a:ext>
                </a:extLst>
              </a:tr>
              <a:tr h="2553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Aktiviteter i form af Åbent </a:t>
                      </a:r>
                      <a:r>
                        <a:rPr lang="da-DK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Skole/klyngesamarbejde  </a:t>
                      </a:r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med brug af faglærere og/eller elever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9205898"/>
                  </a:ext>
                </a:extLst>
              </a:tr>
              <a:tr h="134382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  <a:latin typeface="Arial Narrow" panose="020B0606020202030204" pitchFamily="34" charset="0"/>
                        </a:rPr>
                        <a:t>Valgfag - særskilte fag opdateres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11436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6506433" y="903158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VIDENCENTERCHEF</a:t>
            </a:r>
            <a:endParaRPr lang="da-DK" b="1" dirty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82553"/>
            <a:ext cx="4447596" cy="1840408"/>
          </a:xfrm>
        </p:spPr>
        <p:txBody>
          <a:bodyPr/>
          <a:lstStyle/>
          <a:p>
            <a:r>
              <a:rPr lang="da-DK" dirty="0" smtClean="0">
                <a:latin typeface="Arial Narrow" panose="020B0606020202030204" pitchFamily="34" charset="0"/>
              </a:rPr>
              <a:t>Iver </a:t>
            </a:r>
            <a:r>
              <a:rPr lang="da-DK" dirty="0" err="1" smtClean="0">
                <a:latin typeface="Arial Narrow" panose="020B0606020202030204" pitchFamily="34" charset="0"/>
              </a:rPr>
              <a:t>Gaarsted</a:t>
            </a:r>
            <a:endParaRPr lang="da-DK" dirty="0" smtClean="0">
              <a:latin typeface="Arial Narrow" panose="020B0606020202030204" pitchFamily="34" charset="0"/>
            </a:endParaRPr>
          </a:p>
          <a:p>
            <a:endParaRPr lang="da-DK" dirty="0">
              <a:latin typeface="Arial Narrow" panose="020B0606020202030204" pitchFamily="34" charset="0"/>
            </a:endParaRPr>
          </a:p>
          <a:p>
            <a:endParaRPr lang="da-DK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gaarsted.com/CustomerData/Files/Images/Archive/8-personale/iver6-920_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37106"/>
            <a:ext cx="3089952" cy="2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3248025" y="1285240"/>
            <a:ext cx="5592204" cy="5227005"/>
            <a:chOff x="1892833" y="1336983"/>
            <a:chExt cx="5629594" cy="5261954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 rotWithShape="1">
            <a:blip r:embed="rId3"/>
            <a:srcRect l="8413" r="32302"/>
            <a:stretch/>
          </p:blipFill>
          <p:spPr>
            <a:xfrm>
              <a:off x="1892833" y="1336983"/>
              <a:ext cx="5545933" cy="5261954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6677877" y="3243344"/>
              <a:ext cx="844550" cy="191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0" name="Billede 39"/>
          <p:cNvPicPr>
            <a:picLocks noChangeAspect="1"/>
          </p:cNvPicPr>
          <p:nvPr/>
        </p:nvPicPr>
        <p:blipFill rotWithShape="1">
          <a:blip r:embed="rId4"/>
          <a:srcRect l="4166" t="3704" r="20313" b="70185"/>
          <a:stretch/>
        </p:blipFill>
        <p:spPr>
          <a:xfrm>
            <a:off x="1814871" y="309286"/>
            <a:ext cx="3794770" cy="738017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 rotWithShape="1">
          <a:blip r:embed="rId5"/>
          <a:srcRect l="14270" t="37407" r="49272" b="9259"/>
          <a:stretch/>
        </p:blipFill>
        <p:spPr>
          <a:xfrm>
            <a:off x="7877994" y="375529"/>
            <a:ext cx="2336867" cy="19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320" y="4660940"/>
            <a:ext cx="4467225" cy="876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3024" y="302884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a-DK" cap="all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Værtsskole</a:t>
            </a:r>
            <a:r>
              <a:rPr lang="da-DK" dirty="0" smtClean="0">
                <a:latin typeface="Arial Narrow" panose="020B0606020202030204" pitchFamily="34" charset="0"/>
              </a:rPr>
              <a:t/>
            </a:r>
            <a:br>
              <a:rPr lang="da-DK" dirty="0" smtClean="0">
                <a:latin typeface="Arial Narrow" panose="020B0606020202030204" pitchFamily="34" charset="0"/>
              </a:rPr>
            </a:br>
            <a:r>
              <a:rPr lang="da-DK" b="1" dirty="0" smtClean="0">
                <a:latin typeface="Arial Narrow" panose="020B0606020202030204" pitchFamily="34" charset="0"/>
              </a:rPr>
              <a:t>Learnmark Horsens</a:t>
            </a:r>
            <a:br>
              <a:rPr lang="da-DK" b="1" dirty="0" smtClean="0">
                <a:latin typeface="Arial Narrow" panose="020B0606020202030204" pitchFamily="34" charset="0"/>
              </a:rPr>
            </a:br>
            <a:r>
              <a:rPr lang="da-DK" sz="4900" dirty="0" smtClean="0">
                <a:latin typeface="Arial Narrow" panose="020B0606020202030204" pitchFamily="34" charset="0"/>
              </a:rPr>
              <a:t/>
            </a:r>
            <a:br>
              <a:rPr lang="da-DK" sz="4900" dirty="0" smtClean="0">
                <a:latin typeface="Arial Narrow" panose="020B0606020202030204" pitchFamily="34" charset="0"/>
              </a:rPr>
            </a:br>
            <a:r>
              <a:rPr lang="da-DK" cap="all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Partnere</a:t>
            </a:r>
            <a:r>
              <a:rPr lang="da-DK" cap="all" dirty="0" smtClean="0">
                <a:latin typeface="Arial Narrow" panose="020B0606020202030204" pitchFamily="34" charset="0"/>
              </a:rPr>
              <a:t> </a:t>
            </a:r>
            <a:r>
              <a:rPr lang="da-DK" dirty="0" smtClean="0">
                <a:latin typeface="Arial Narrow" panose="020B0606020202030204" pitchFamily="34" charset="0"/>
              </a:rPr>
              <a:t/>
            </a:r>
            <a:br>
              <a:rPr lang="da-DK" dirty="0" smtClean="0">
                <a:latin typeface="Arial Narrow" panose="020B0606020202030204" pitchFamily="34" charset="0"/>
              </a:rPr>
            </a:br>
            <a:r>
              <a:rPr lang="da-DK" sz="5300" b="1" dirty="0" smtClean="0">
                <a:latin typeface="Arial Narrow" panose="020B0606020202030204" pitchFamily="34" charset="0"/>
              </a:rPr>
              <a:t>Roskilde Tekniske Skole</a:t>
            </a:r>
            <a:br>
              <a:rPr lang="da-DK" sz="5300" b="1" dirty="0" smtClean="0">
                <a:latin typeface="Arial Narrow" panose="020B0606020202030204" pitchFamily="34" charset="0"/>
              </a:rPr>
            </a:br>
            <a:r>
              <a:rPr lang="da-DK" sz="5300" b="1" dirty="0" smtClean="0">
                <a:latin typeface="Arial Narrow" panose="020B0606020202030204" pitchFamily="34" charset="0"/>
              </a:rPr>
              <a:t>Den jydske Haandværkerskole</a:t>
            </a:r>
            <a:endParaRPr lang="da-DK" sz="5300" b="1" dirty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17" y="1891165"/>
            <a:ext cx="2477798" cy="28788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66" y="939083"/>
            <a:ext cx="1852300" cy="95208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-64008" y="5897880"/>
            <a:ext cx="4416552" cy="1174322"/>
          </a:xfrm>
          <a:prstGeom prst="rect">
            <a:avLst/>
          </a:prstGeom>
          <a:solidFill>
            <a:srgbClr val="E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5320" y="5752021"/>
            <a:ext cx="9144000" cy="1655762"/>
          </a:xfrm>
        </p:spPr>
        <p:txBody>
          <a:bodyPr/>
          <a:lstStyle/>
          <a:p>
            <a:pPr algn="l"/>
            <a:endParaRPr lang="da-DK" dirty="0" smtClean="0"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 smtClean="0">
                <a:latin typeface="Arial Narrow" panose="020B0606020202030204" pitchFamily="34" charset="0"/>
              </a:rPr>
              <a:t>18-30 samarbejdsskoler</a:t>
            </a:r>
            <a:endParaRPr lang="da-D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869753" y="-457857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PLAN</a:t>
            </a:r>
            <a:endParaRPr lang="da-DK" b="1" dirty="0"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>
                <a:latin typeface="Arial Narrow" panose="020B0606020202030204" pitchFamily="34" charset="0"/>
              </a:rPr>
              <a:t>Learnmark </a:t>
            </a:r>
            <a:r>
              <a:rPr lang="da-DK" dirty="0">
                <a:latin typeface="Arial Narrow" panose="020B0606020202030204" pitchFamily="34" charset="0"/>
              </a:rPr>
              <a:t>Tech, Vejlevej 150, 8700 Horsens, bliver udgangspunktet for aktiviteterne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da-DK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Arial Narrow" panose="020B0606020202030204" pitchFamily="34" charset="0"/>
              </a:rPr>
              <a:t>Via </a:t>
            </a:r>
            <a:r>
              <a:rPr lang="da-DK" b="1" dirty="0" smtClean="0">
                <a:latin typeface="Arial Narrow" panose="020B0606020202030204" pitchFamily="34" charset="0"/>
              </a:rPr>
              <a:t>mobil teknologisk enhed (MTE) </a:t>
            </a:r>
            <a:r>
              <a:rPr lang="da-DK" dirty="0" smtClean="0">
                <a:latin typeface="Arial Narrow" panose="020B0606020202030204" pitchFamily="34" charset="0"/>
              </a:rPr>
              <a:t>er </a:t>
            </a:r>
            <a:r>
              <a:rPr lang="da-DK" dirty="0">
                <a:latin typeface="Arial Narrow" panose="020B0606020202030204" pitchFamily="34" charset="0"/>
              </a:rPr>
              <a:t>der tænkt et </a:t>
            </a:r>
            <a:r>
              <a:rPr lang="da-DK" dirty="0" err="1">
                <a:latin typeface="Arial Narrow" panose="020B0606020202030204" pitchFamily="34" charset="0"/>
              </a:rPr>
              <a:t>setup</a:t>
            </a:r>
            <a:r>
              <a:rPr lang="da-DK" dirty="0">
                <a:latin typeface="Arial Narrow" panose="020B0606020202030204" pitchFamily="34" charset="0"/>
              </a:rPr>
              <a:t>, hvor </a:t>
            </a:r>
            <a:r>
              <a:rPr lang="da-DK" dirty="0" err="1">
                <a:latin typeface="Arial Narrow" panose="020B0606020202030204" pitchFamily="34" charset="0"/>
              </a:rPr>
              <a:t>videnscentrets</a:t>
            </a:r>
            <a:r>
              <a:rPr lang="da-DK" dirty="0">
                <a:latin typeface="Arial Narrow" panose="020B0606020202030204" pitchFamily="34" charset="0"/>
              </a:rPr>
              <a:t> aktiviteter bliver kørt ud til alle de skoler i landet, der har de relevante uddannelser samt til andre events, hvor det giver mening. Learnmark Horsens har som værtsskole den koordinerende funktion og ansætter således også den påtænkte </a:t>
            </a:r>
            <a:r>
              <a:rPr lang="da-DK" dirty="0" err="1">
                <a:latin typeface="Arial Narrow" panose="020B0606020202030204" pitchFamily="34" charset="0"/>
              </a:rPr>
              <a:t>videnscenterleder</a:t>
            </a:r>
            <a:r>
              <a:rPr lang="da-DK" dirty="0">
                <a:latin typeface="Arial Narrow" panose="020B0606020202030204" pitchFamily="34" charset="0"/>
              </a:rPr>
              <a:t>. Derudover vil </a:t>
            </a:r>
            <a:r>
              <a:rPr lang="da-DK" dirty="0" err="1">
                <a:latin typeface="Arial Narrow" panose="020B0606020202030204" pitchFamily="34" charset="0"/>
              </a:rPr>
              <a:t>videnscentrets</a:t>
            </a:r>
            <a:r>
              <a:rPr lang="da-DK" dirty="0">
                <a:latin typeface="Arial Narrow" panose="020B0606020202030204" pitchFamily="34" charset="0"/>
              </a:rPr>
              <a:t> virke i høj grad fungere digitalt via den påtænkte digitale platform.</a:t>
            </a:r>
          </a:p>
          <a:p>
            <a:pPr marL="0" indent="0">
              <a:buNone/>
            </a:pPr>
            <a:endParaRPr lang="da-DK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Arial Narrow" panose="020B0606020202030204" pitchFamily="34" charset="0"/>
              </a:rPr>
              <a:t>Der </a:t>
            </a:r>
            <a:r>
              <a:rPr lang="da-DK" dirty="0">
                <a:latin typeface="Arial Narrow" panose="020B0606020202030204" pitchFamily="34" charset="0"/>
              </a:rPr>
              <a:t>udpeges </a:t>
            </a:r>
            <a:r>
              <a:rPr lang="da-DK" b="1" dirty="0">
                <a:latin typeface="Arial Narrow" panose="020B0606020202030204" pitchFamily="34" charset="0"/>
              </a:rPr>
              <a:t>særlige superbrugere </a:t>
            </a:r>
            <a:r>
              <a:rPr lang="da-DK" dirty="0">
                <a:latin typeface="Arial Narrow" panose="020B0606020202030204" pitchFamily="34" charset="0"/>
              </a:rPr>
              <a:t>inden for </a:t>
            </a:r>
            <a:r>
              <a:rPr lang="da-DK" dirty="0" err="1">
                <a:latin typeface="Arial Narrow" panose="020B0606020202030204" pitchFamily="34" charset="0"/>
              </a:rPr>
              <a:t>videnscentret</a:t>
            </a:r>
            <a:r>
              <a:rPr lang="da-DK" dirty="0">
                <a:latin typeface="Arial Narrow" panose="020B0606020202030204" pitchFamily="34" charset="0"/>
              </a:rPr>
              <a:t> på alle tre skoler, der kan supportere efter behov.</a:t>
            </a:r>
          </a:p>
          <a:p>
            <a:endParaRPr lang="da-DK" b="1" dirty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230775" y="-457856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FAG</a:t>
            </a:r>
            <a:endParaRPr lang="da-DK" b="1" dirty="0"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b="1" dirty="0">
                <a:latin typeface="Arial Narrow" panose="020B0606020202030204" pitchFamily="34" charset="0"/>
              </a:rPr>
              <a:t>Træfagenes Byggeuddannelse </a:t>
            </a:r>
            <a:r>
              <a:rPr lang="da-DK" dirty="0">
                <a:latin typeface="Arial Narrow" panose="020B0606020202030204" pitchFamily="34" charset="0"/>
              </a:rPr>
              <a:t>– Learnmark Horsens, Den jydske </a:t>
            </a:r>
            <a:r>
              <a:rPr lang="da-DK" dirty="0" smtClean="0">
                <a:latin typeface="Arial Narrow" panose="020B0606020202030204" pitchFamily="34" charset="0"/>
              </a:rPr>
              <a:t>Haandværkerskole</a:t>
            </a:r>
            <a:r>
              <a:rPr lang="da-DK" dirty="0">
                <a:latin typeface="Arial Narrow" panose="020B0606020202030204" pitchFamily="34" charset="0"/>
              </a:rPr>
              <a:t>,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Elektriker</a:t>
            </a:r>
            <a:r>
              <a:rPr lang="da-DK" dirty="0">
                <a:latin typeface="Arial Narrow" panose="020B0606020202030204" pitchFamily="34" charset="0"/>
              </a:rPr>
              <a:t> – Den jydske Haandværkerskole og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Murer</a:t>
            </a:r>
            <a:r>
              <a:rPr lang="da-DK" dirty="0">
                <a:latin typeface="Arial Narrow" panose="020B0606020202030204" pitchFamily="34" charset="0"/>
              </a:rPr>
              <a:t> – Learnmark Horsens og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Struktør</a:t>
            </a:r>
            <a:r>
              <a:rPr lang="da-DK" dirty="0">
                <a:latin typeface="Arial Narrow" panose="020B0606020202030204" pitchFamily="34" charset="0"/>
              </a:rPr>
              <a:t> – Learnmark Horsens og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Smed</a:t>
            </a:r>
            <a:r>
              <a:rPr lang="da-DK" dirty="0">
                <a:latin typeface="Arial Narrow" panose="020B0606020202030204" pitchFamily="34" charset="0"/>
              </a:rPr>
              <a:t> – Learnmark Horsens og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Tagdækkeruddannelsen</a:t>
            </a:r>
            <a:r>
              <a:rPr lang="da-DK" dirty="0">
                <a:latin typeface="Arial Narrow" panose="020B0606020202030204" pitchFamily="34" charset="0"/>
              </a:rPr>
              <a:t> – Learnmark Horsens 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Køleteknikeruddannelsen</a:t>
            </a:r>
            <a:r>
              <a:rPr lang="da-DK" dirty="0">
                <a:latin typeface="Arial Narrow" panose="020B0606020202030204" pitchFamily="34" charset="0"/>
              </a:rPr>
              <a:t> – Den jydske </a:t>
            </a:r>
            <a:r>
              <a:rPr lang="da-DK" dirty="0" smtClean="0">
                <a:latin typeface="Arial Narrow" panose="020B0606020202030204" pitchFamily="34" charset="0"/>
              </a:rPr>
              <a:t>Haandværkerskole</a:t>
            </a:r>
            <a:endParaRPr lang="da-DK" dirty="0">
              <a:latin typeface="Arial Narrow" panose="020B0606020202030204" pitchFamily="34" charset="0"/>
            </a:endParaRPr>
          </a:p>
          <a:p>
            <a:r>
              <a:rPr lang="da-DK" b="1" dirty="0">
                <a:latin typeface="Arial Narrow" panose="020B0606020202030204" pitchFamily="34" charset="0"/>
              </a:rPr>
              <a:t>Ejendomsserviceteknikeruddannelsen</a:t>
            </a:r>
            <a:r>
              <a:rPr lang="da-DK" dirty="0">
                <a:latin typeface="Arial Narrow" panose="020B0606020202030204" pitchFamily="34" charset="0"/>
              </a:rPr>
              <a:t> – Roskilde 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VVS-energiuddannelsen</a:t>
            </a:r>
            <a:r>
              <a:rPr lang="da-DK" dirty="0">
                <a:latin typeface="Arial Narrow" panose="020B0606020202030204" pitchFamily="34" charset="0"/>
              </a:rPr>
              <a:t> – Roskilde Tekniske Skole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Bygningssnedkeruddannelsen </a:t>
            </a:r>
            <a:r>
              <a:rPr lang="da-DK" dirty="0" smtClean="0">
                <a:latin typeface="Arial Narrow" panose="020B0606020202030204" pitchFamily="34" charset="0"/>
              </a:rPr>
              <a:t>- Roskilde </a:t>
            </a:r>
            <a:r>
              <a:rPr lang="da-DK" dirty="0">
                <a:latin typeface="Arial Narrow" panose="020B0606020202030204" pitchFamily="34" charset="0"/>
              </a:rPr>
              <a:t>Tekniske Skole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Glarmesteruddannelsen</a:t>
            </a:r>
            <a:r>
              <a:rPr lang="da-DK" dirty="0">
                <a:latin typeface="Arial Narrow" panose="020B0606020202030204" pitchFamily="34" charset="0"/>
              </a:rPr>
              <a:t> – vil blive repræsenteret via samarbejdsskoler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Skorstensfejeruddannelsen</a:t>
            </a:r>
            <a:r>
              <a:rPr lang="da-DK" dirty="0">
                <a:latin typeface="Arial Narrow" panose="020B0606020202030204" pitchFamily="34" charset="0"/>
              </a:rPr>
              <a:t> – vil blive repræsenteret via samarbejdsskolen</a:t>
            </a:r>
          </a:p>
          <a:p>
            <a:r>
              <a:rPr lang="da-DK" b="1" dirty="0">
                <a:latin typeface="Arial Narrow" panose="020B0606020202030204" pitchFamily="34" charset="0"/>
              </a:rPr>
              <a:t>Anlægsgartner</a:t>
            </a:r>
            <a:r>
              <a:rPr lang="da-DK" dirty="0">
                <a:latin typeface="Arial Narrow" panose="020B0606020202030204" pitchFamily="34" charset="0"/>
              </a:rPr>
              <a:t> – Roskilde Tekniske </a:t>
            </a:r>
            <a:r>
              <a:rPr lang="da-DK" dirty="0" smtClean="0">
                <a:latin typeface="Arial Narrow" panose="020B0606020202030204" pitchFamily="34" charset="0"/>
              </a:rPr>
              <a:t>Skole</a:t>
            </a:r>
            <a:endParaRPr lang="da-DK" dirty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452691" y="-980156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FORMÅL</a:t>
            </a:r>
            <a:endParaRPr lang="da-DK" b="1" dirty="0"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Understøtte </a:t>
            </a:r>
            <a:r>
              <a:rPr lang="da-DK" b="1" dirty="0">
                <a:latin typeface="Arial Narrow" panose="020B0606020202030204" pitchFamily="34" charset="0"/>
              </a:rPr>
              <a:t>de øvrige erhvervsskoler</a:t>
            </a:r>
            <a:r>
              <a:rPr lang="da-DK" dirty="0">
                <a:latin typeface="Arial Narrow" panose="020B0606020202030204" pitchFamily="34" charset="0"/>
              </a:rPr>
              <a:t> i deres arbejde med den </a:t>
            </a:r>
            <a:r>
              <a:rPr lang="da-DK" b="1" dirty="0">
                <a:latin typeface="Arial Narrow" panose="020B0606020202030204" pitchFamily="34" charset="0"/>
              </a:rPr>
              <a:t>digitalisering</a:t>
            </a:r>
            <a:r>
              <a:rPr lang="da-DK" dirty="0">
                <a:latin typeface="Arial Narrow" panose="020B0606020202030204" pitchFamily="34" charset="0"/>
              </a:rPr>
              <a:t> af </a:t>
            </a:r>
            <a:r>
              <a:rPr lang="da-DK" dirty="0" smtClean="0">
                <a:latin typeface="Arial Narrow" panose="020B0606020202030204" pitchFamily="34" charset="0"/>
              </a:rPr>
              <a:t>uddannelserne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Bidrage </a:t>
            </a:r>
            <a:r>
              <a:rPr lang="da-DK" dirty="0">
                <a:latin typeface="Arial Narrow" panose="020B0606020202030204" pitchFamily="34" charset="0"/>
              </a:rPr>
              <a:t>til at </a:t>
            </a:r>
            <a:r>
              <a:rPr lang="da-DK" b="1" dirty="0">
                <a:latin typeface="Arial Narrow" panose="020B0606020202030204" pitchFamily="34" charset="0"/>
              </a:rPr>
              <a:t>alle elever i erhvervsuddannelserne udfordres </a:t>
            </a:r>
            <a:r>
              <a:rPr lang="da-DK" dirty="0">
                <a:latin typeface="Arial Narrow" panose="020B0606020202030204" pitchFamily="34" charset="0"/>
              </a:rPr>
              <a:t>og bliver så dygtige, som de kan.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Bidrage </a:t>
            </a:r>
            <a:r>
              <a:rPr lang="da-DK" dirty="0">
                <a:latin typeface="Arial Narrow" panose="020B0606020202030204" pitchFamily="34" charset="0"/>
              </a:rPr>
              <a:t>til at uddanne elever i erhvervsuddannelserne til at </a:t>
            </a:r>
            <a:r>
              <a:rPr lang="da-DK" b="1" dirty="0">
                <a:latin typeface="Arial Narrow" panose="020B0606020202030204" pitchFamily="34" charset="0"/>
              </a:rPr>
              <a:t>håndtere den teknologiske udvikling</a:t>
            </a:r>
            <a:r>
              <a:rPr lang="da-DK" dirty="0">
                <a:latin typeface="Arial Narrow" panose="020B0606020202030204" pitchFamily="34" charset="0"/>
              </a:rPr>
              <a:t> og matche de kompetencer, som virksomhederne efterspørger på et digitalt arbejdsmarked. 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Øge </a:t>
            </a:r>
            <a:r>
              <a:rPr lang="da-DK" b="1" dirty="0">
                <a:latin typeface="Arial Narrow" panose="020B0606020202030204" pitchFamily="34" charset="0"/>
              </a:rPr>
              <a:t>erhvervsuddannelsernes prestige </a:t>
            </a:r>
            <a:r>
              <a:rPr lang="da-DK" dirty="0">
                <a:latin typeface="Arial Narrow" panose="020B0606020202030204" pitchFamily="34" charset="0"/>
              </a:rPr>
              <a:t>og dermed tiltrække flere ressourcestærke unge til uddannelserne.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Bedre </a:t>
            </a:r>
            <a:r>
              <a:rPr lang="da-DK" dirty="0">
                <a:latin typeface="Arial Narrow" panose="020B0606020202030204" pitchFamily="34" charset="0"/>
              </a:rPr>
              <a:t>udnyttelse af </a:t>
            </a:r>
            <a:r>
              <a:rPr lang="da-DK" b="1" dirty="0">
                <a:latin typeface="Arial Narrow" panose="020B0606020202030204" pitchFamily="34" charset="0"/>
              </a:rPr>
              <a:t>erhvervsskolernes samlede rammebetingelser </a:t>
            </a:r>
            <a:r>
              <a:rPr lang="da-DK" dirty="0" smtClean="0">
                <a:latin typeface="Arial Narrow" panose="020B0606020202030204" pitchFamily="34" charset="0"/>
              </a:rPr>
              <a:t>– herunder </a:t>
            </a:r>
            <a:r>
              <a:rPr lang="da-DK" dirty="0">
                <a:latin typeface="Arial Narrow" panose="020B0606020202030204" pitchFamily="34" charset="0"/>
              </a:rPr>
              <a:t>videndeling og samarbejde.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847719" y="-588858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Arial Narrow" panose="020B0606020202030204" pitchFamily="34" charset="0"/>
              </a:rPr>
              <a:t>OPGAVER</a:t>
            </a:r>
            <a:endParaRPr lang="da-DK" b="1" dirty="0"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63624"/>
            <a:ext cx="10515600" cy="4613339"/>
          </a:xfrm>
        </p:spPr>
        <p:txBody>
          <a:bodyPr>
            <a:normAutofit fontScale="55000" lnSpcReduction="20000"/>
          </a:bodyPr>
          <a:lstStyle/>
          <a:p>
            <a:r>
              <a:rPr lang="da-DK" dirty="0" smtClean="0">
                <a:latin typeface="Arial Narrow" panose="020B0606020202030204" pitchFamily="34" charset="0"/>
              </a:rPr>
              <a:t>Sikre at </a:t>
            </a:r>
            <a:r>
              <a:rPr lang="da-DK" b="1" dirty="0" smtClean="0">
                <a:latin typeface="Arial Narrow" panose="020B0606020202030204" pitchFamily="34" charset="0"/>
              </a:rPr>
              <a:t>videnscentrenes særlige kapacitet indenfor teknologier og digitalisering</a:t>
            </a:r>
            <a:r>
              <a:rPr lang="da-DK" dirty="0" smtClean="0">
                <a:latin typeface="Arial Narrow" panose="020B0606020202030204" pitchFamily="34" charset="0"/>
              </a:rPr>
              <a:t> kommer alle elever på de uddannelser, som </a:t>
            </a:r>
            <a:r>
              <a:rPr lang="da-DK" dirty="0" err="1" smtClean="0">
                <a:latin typeface="Arial Narrow" panose="020B0606020202030204" pitchFamily="34" charset="0"/>
              </a:rPr>
              <a:t>videnscentret</a:t>
            </a:r>
            <a:r>
              <a:rPr lang="da-DK" dirty="0" smtClean="0">
                <a:latin typeface="Arial Narrow" panose="020B0606020202030204" pitchFamily="34" charset="0"/>
              </a:rPr>
              <a:t> dækker til gode. 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Udvikle og formidle nye undervisningsforløb og -materialer </a:t>
            </a:r>
            <a:r>
              <a:rPr lang="da-DK" dirty="0" smtClean="0">
                <a:latin typeface="Arial Narrow" panose="020B0606020202030204" pitchFamily="34" charset="0"/>
              </a:rPr>
              <a:t>indenfor de teknologier, </a:t>
            </a:r>
            <a:r>
              <a:rPr lang="da-DK" dirty="0" err="1" smtClean="0">
                <a:latin typeface="Arial Narrow" panose="020B0606020202030204" pitchFamily="34" charset="0"/>
              </a:rPr>
              <a:t>videnscenteret</a:t>
            </a:r>
            <a:r>
              <a:rPr lang="da-DK" dirty="0" smtClean="0">
                <a:latin typeface="Arial Narrow" panose="020B0606020202030204" pitchFamily="34" charset="0"/>
              </a:rPr>
              <a:t> rummer. 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Integrere ny teknologi i undervisningen </a:t>
            </a:r>
            <a:r>
              <a:rPr lang="da-DK" dirty="0" smtClean="0">
                <a:latin typeface="Arial Narrow" panose="020B0606020202030204" pitchFamily="34" charset="0"/>
              </a:rPr>
              <a:t>på erhvervsuddannelserne med inspiration fra bl.a. FabLab-konceptet2.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Oprette </a:t>
            </a:r>
            <a:r>
              <a:rPr lang="da-DK" b="1" dirty="0" smtClean="0">
                <a:latin typeface="Arial Narrow" panose="020B0606020202030204" pitchFamily="34" charset="0"/>
              </a:rPr>
              <a:t>faglærernetværk</a:t>
            </a:r>
            <a:r>
              <a:rPr lang="da-DK" dirty="0" smtClean="0">
                <a:latin typeface="Arial Narrow" panose="020B0606020202030204" pitchFamily="34" charset="0"/>
              </a:rPr>
              <a:t> for erhvervsskolerne mellem videnscentrene og øvrige skoler med uddannelser inden for </a:t>
            </a:r>
            <a:r>
              <a:rPr lang="da-DK" dirty="0" err="1" smtClean="0">
                <a:latin typeface="Arial Narrow" panose="020B0606020202030204" pitchFamily="34" charset="0"/>
              </a:rPr>
              <a:t>videnscentrets</a:t>
            </a:r>
            <a:r>
              <a:rPr lang="da-DK" dirty="0" smtClean="0">
                <a:latin typeface="Arial Narrow" panose="020B0606020202030204" pitchFamily="34" charset="0"/>
              </a:rPr>
              <a:t> område. </a:t>
            </a:r>
          </a:p>
          <a:p>
            <a:r>
              <a:rPr lang="da-DK" dirty="0" err="1" smtClean="0">
                <a:latin typeface="Arial Narrow" panose="020B0606020202030204" pitchFamily="34" charset="0"/>
              </a:rPr>
              <a:t>Videnscenteret</a:t>
            </a:r>
            <a:r>
              <a:rPr lang="da-DK" dirty="0" smtClean="0">
                <a:latin typeface="Arial Narrow" panose="020B0606020202030204" pitchFamily="34" charset="0"/>
              </a:rPr>
              <a:t> skal understøtte, at </a:t>
            </a:r>
            <a:r>
              <a:rPr lang="da-DK" b="1" dirty="0" smtClean="0">
                <a:latin typeface="Arial Narrow" panose="020B0606020202030204" pitchFamily="34" charset="0"/>
              </a:rPr>
              <a:t>faglærerne opnår de didaktiske kompetencer</a:t>
            </a:r>
            <a:r>
              <a:rPr lang="da-DK" dirty="0" smtClean="0">
                <a:latin typeface="Arial Narrow" panose="020B0606020202030204" pitchFamily="34" charset="0"/>
              </a:rPr>
              <a:t>, der er nødvendige for, at brugen af </a:t>
            </a:r>
            <a:r>
              <a:rPr lang="da-DK" b="1" dirty="0" smtClean="0">
                <a:latin typeface="Arial Narrow" panose="020B0606020202030204" pitchFamily="34" charset="0"/>
              </a:rPr>
              <a:t>digitalisering og teknologi </a:t>
            </a:r>
            <a:r>
              <a:rPr lang="da-DK" dirty="0" smtClean="0">
                <a:latin typeface="Arial Narrow" panose="020B0606020202030204" pitchFamily="34" charset="0"/>
              </a:rPr>
              <a:t>øger elevernes læring. </a:t>
            </a:r>
          </a:p>
          <a:p>
            <a:r>
              <a:rPr lang="da-DK" dirty="0" err="1" smtClean="0">
                <a:latin typeface="Arial Narrow" panose="020B0606020202030204" pitchFamily="34" charset="0"/>
              </a:rPr>
              <a:t>Videnscenteret</a:t>
            </a:r>
            <a:r>
              <a:rPr lang="da-DK" dirty="0" smtClean="0">
                <a:latin typeface="Arial Narrow" panose="020B0606020202030204" pitchFamily="34" charset="0"/>
              </a:rPr>
              <a:t> skal </a:t>
            </a:r>
            <a:r>
              <a:rPr lang="da-DK" b="1" dirty="0" smtClean="0">
                <a:latin typeface="Arial Narrow" panose="020B0606020202030204" pitchFamily="34" charset="0"/>
              </a:rPr>
              <a:t>opbygge og formidle ekspertviden </a:t>
            </a:r>
            <a:r>
              <a:rPr lang="da-DK" dirty="0" smtClean="0">
                <a:latin typeface="Arial Narrow" panose="020B0606020202030204" pitchFamily="34" charset="0"/>
              </a:rPr>
              <a:t>om ny teknologi samt sikre, at faglærere på </a:t>
            </a:r>
            <a:r>
              <a:rPr lang="da-DK" dirty="0" err="1" smtClean="0">
                <a:latin typeface="Arial Narrow" panose="020B0606020202030204" pitchFamily="34" charset="0"/>
              </a:rPr>
              <a:t>videnscentret</a:t>
            </a:r>
            <a:r>
              <a:rPr lang="da-DK" dirty="0" smtClean="0">
                <a:latin typeface="Arial Narrow" panose="020B0606020202030204" pitchFamily="34" charset="0"/>
              </a:rPr>
              <a:t> og øvrige skoler via korte kurser m.v. opdateres i seneste viden indenfor teknologiområdet. 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Gennemføre talentudvikling og -forløb </a:t>
            </a:r>
            <a:r>
              <a:rPr lang="da-DK" dirty="0" smtClean="0">
                <a:latin typeface="Arial Narrow" panose="020B0606020202030204" pitchFamily="34" charset="0"/>
              </a:rPr>
              <a:t>på specialer med talentspor, fag på højere niveauer end det obligatoriske samt erhvervsrettet </a:t>
            </a:r>
            <a:r>
              <a:rPr lang="da-DK" dirty="0" err="1" smtClean="0">
                <a:latin typeface="Arial Narrow" panose="020B0606020202030204" pitchFamily="34" charset="0"/>
              </a:rPr>
              <a:t>påbygning</a:t>
            </a:r>
            <a:r>
              <a:rPr lang="da-DK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Udvikle og afprøve </a:t>
            </a:r>
            <a:r>
              <a:rPr lang="da-DK" b="1" dirty="0" smtClean="0">
                <a:latin typeface="Arial Narrow" panose="020B0606020202030204" pitchFamily="34" charset="0"/>
              </a:rPr>
              <a:t>nye former for samarbejde </a:t>
            </a:r>
            <a:r>
              <a:rPr lang="da-DK" dirty="0" smtClean="0">
                <a:latin typeface="Arial Narrow" panose="020B0606020202030204" pitchFamily="34" charset="0"/>
              </a:rPr>
              <a:t>om bl.a. ny teknologi og talentudvikling mellem erhvervsskoler, virksomheder og andre uddannelsesinstitutioner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Indgå i </a:t>
            </a:r>
            <a:r>
              <a:rPr lang="da-DK" b="1" dirty="0" smtClean="0">
                <a:latin typeface="Arial Narrow" panose="020B0606020202030204" pitchFamily="34" charset="0"/>
              </a:rPr>
              <a:t>samarbejdsprojekter med de videregående uddannelsesinstitutioner </a:t>
            </a:r>
            <a:r>
              <a:rPr lang="da-DK" dirty="0" smtClean="0">
                <a:latin typeface="Arial Narrow" panose="020B0606020202030204" pitchFamily="34" charset="0"/>
              </a:rPr>
              <a:t>om fx talentordninger og praktikophold for erhvervsuddannelseseleverne samt kurser, videreuddannelser og netværk på tværs af uddannelser mellem videnscentre/erhvervsskoler og de uddannelsesinstitutioner, der udbyder relevante videregående uddannelser.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Medvirke til </a:t>
            </a:r>
            <a:r>
              <a:rPr lang="da-DK" b="1" dirty="0" smtClean="0">
                <a:latin typeface="Arial Narrow" panose="020B0606020202030204" pitchFamily="34" charset="0"/>
              </a:rPr>
              <a:t>kapacitetsopbygning</a:t>
            </a:r>
            <a:r>
              <a:rPr lang="da-DK" dirty="0" smtClean="0">
                <a:latin typeface="Arial Narrow" panose="020B0606020202030204" pitchFamily="34" charset="0"/>
              </a:rPr>
              <a:t> på tværs af videnscentrene </a:t>
            </a:r>
          </a:p>
          <a:p>
            <a:r>
              <a:rPr lang="da-DK" dirty="0" smtClean="0">
                <a:latin typeface="Arial Narrow" panose="020B0606020202030204" pitchFamily="34" charset="0"/>
              </a:rPr>
              <a:t>Indkøbe og vedligeholde </a:t>
            </a:r>
            <a:r>
              <a:rPr lang="da-DK" b="1" dirty="0" smtClean="0">
                <a:latin typeface="Arial Narrow" panose="020B0606020202030204" pitchFamily="34" charset="0"/>
              </a:rPr>
              <a:t>højt specialiseret udstyr</a:t>
            </a:r>
            <a:r>
              <a:rPr lang="da-DK" dirty="0" smtClean="0">
                <a:latin typeface="Arial Narrow" panose="020B0606020202030204" pitchFamily="34" charset="0"/>
              </a:rPr>
              <a:t>, som det ikke er økonomisk muligt for den enkelte erhvervsskole at erhverve.</a:t>
            </a:r>
          </a:p>
          <a:p>
            <a:endParaRPr lang="da-DK" dirty="0">
              <a:latin typeface="Arial Narrow" panose="020B0606020202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693483" y="-731208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INDHOLD I MTE</a:t>
            </a:r>
            <a:br>
              <a:rPr lang="da-DK" b="1" dirty="0" smtClean="0">
                <a:latin typeface="Arial Narrow" panose="020B0606020202030204" pitchFamily="34" charset="0"/>
              </a:rPr>
            </a:b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MTE 1 – Bolig + Erhvervsbyg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Elinstallationer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grundlæggende </a:t>
            </a:r>
            <a:r>
              <a:rPr lang="da-DK" dirty="0" err="1">
                <a:latin typeface="Arial Narrow" panose="020B0606020202030204" pitchFamily="34" charset="0"/>
              </a:rPr>
              <a:t>el-installationer</a:t>
            </a:r>
            <a:r>
              <a:rPr lang="da-DK" dirty="0">
                <a:latin typeface="Arial Narrow" panose="020B0606020202030204" pitchFamily="34" charset="0"/>
              </a:rPr>
              <a:t>, inkl. Hovedtavle, hvor effekten overvåges og logges </a:t>
            </a:r>
            <a:r>
              <a:rPr lang="da-DK" dirty="0" smtClean="0">
                <a:latin typeface="Arial Narrow" panose="020B0606020202030204" pitchFamily="34" charset="0"/>
              </a:rPr>
              <a:t>individuelt. Der </a:t>
            </a:r>
            <a:r>
              <a:rPr lang="da-DK" dirty="0">
                <a:latin typeface="Arial Narrow" panose="020B0606020202030204" pitchFamily="34" charset="0"/>
              </a:rPr>
              <a:t>installeres </a:t>
            </a:r>
            <a:r>
              <a:rPr lang="da-DK" dirty="0" smtClean="0">
                <a:latin typeface="Arial Narrow" panose="020B0606020202030204" pitchFamily="34" charset="0"/>
              </a:rPr>
              <a:t>intelligent </a:t>
            </a:r>
            <a:r>
              <a:rPr lang="da-DK" dirty="0">
                <a:latin typeface="Arial Narrow" panose="020B0606020202030204" pitchFamily="34" charset="0"/>
              </a:rPr>
              <a:t>system for styrring af lys, varme, solafskærmning, lydsystem, </a:t>
            </a:r>
            <a:r>
              <a:rPr lang="da-DK" dirty="0" smtClean="0">
                <a:latin typeface="Arial Narrow" panose="020B0606020202030204" pitchFamily="34" charset="0"/>
              </a:rPr>
              <a:t>m.v. Der </a:t>
            </a:r>
            <a:r>
              <a:rPr lang="da-DK" dirty="0">
                <a:latin typeface="Arial Narrow" panose="020B0606020202030204" pitchFamily="34" charset="0"/>
              </a:rPr>
              <a:t>etableres </a:t>
            </a:r>
            <a:r>
              <a:rPr lang="da-DK" dirty="0" smtClean="0">
                <a:latin typeface="Arial Narrow" panose="020B0606020202030204" pitchFamily="34" charset="0"/>
              </a:rPr>
              <a:t>mobilt </a:t>
            </a:r>
            <a:r>
              <a:rPr lang="da-DK" dirty="0">
                <a:latin typeface="Arial Narrow" panose="020B0606020202030204" pitchFamily="34" charset="0"/>
              </a:rPr>
              <a:t>netværk, så </a:t>
            </a:r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er funktionel, når der er tilsluttet spænding. Det mobile netværk gør det muligt at tilgå alle målinger der foretages på de tekniske anlæg, uanset hvor containeren fysisk befinder sig.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Ventilation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udsugnings/indblæsnings-anlæg med varmeveksler. Anlægget styres via den intelligente styring, og kan fjernbetjenes vis via netværket.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Måleudstyr til indregulering og servicering af ventilationsanlæg.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Varme/VVS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grundlæggende VVS-installationer, udstyret med flow- og </a:t>
            </a:r>
            <a:r>
              <a:rPr lang="da-DK" dirty="0" smtClean="0">
                <a:latin typeface="Arial Narrow" panose="020B0606020202030204" pitchFamily="34" charset="0"/>
              </a:rPr>
              <a:t>effektmåling. Der installeres </a:t>
            </a:r>
            <a:r>
              <a:rPr lang="da-DK" dirty="0">
                <a:latin typeface="Arial Narrow" panose="020B0606020202030204" pitchFamily="34" charset="0"/>
              </a:rPr>
              <a:t>luft/vand varmepumpe til gulvvarme og brugsvand, samt luft/luft varmepumpe til opvarmning. Alle anlæg udstyres med </a:t>
            </a:r>
            <a:r>
              <a:rPr lang="da-DK" dirty="0" err="1">
                <a:latin typeface="Arial Narrow" panose="020B0606020202030204" pitchFamily="34" charset="0"/>
              </a:rPr>
              <a:t>loggning</a:t>
            </a:r>
            <a:r>
              <a:rPr lang="da-DK" dirty="0">
                <a:latin typeface="Arial Narrow" panose="020B0606020202030204" pitchFamily="34" charset="0"/>
              </a:rPr>
              <a:t> af målinger for optagen og afgiven effekt, temperaturer, flow, m.v.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Alarm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</a:t>
            </a:r>
            <a:r>
              <a:rPr lang="da-DK" dirty="0" smtClean="0">
                <a:latin typeface="Arial Narrow" panose="020B0606020202030204" pitchFamily="34" charset="0"/>
              </a:rPr>
              <a:t>installeres </a:t>
            </a:r>
            <a:r>
              <a:rPr lang="da-DK" dirty="0">
                <a:latin typeface="Arial Narrow" panose="020B0606020202030204" pitchFamily="34" charset="0"/>
              </a:rPr>
              <a:t>alamanlæg i </a:t>
            </a:r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, </a:t>
            </a:r>
            <a:r>
              <a:rPr lang="da-DK" dirty="0">
                <a:latin typeface="Arial Narrow" panose="020B0606020202030204" pitchFamily="34" charset="0"/>
              </a:rPr>
              <a:t>med bevægelsessensorer i rummene og skalsikring af døre og vinduer. Aktive </a:t>
            </a:r>
            <a:r>
              <a:rPr lang="da-DK" dirty="0" smtClean="0">
                <a:latin typeface="Arial Narrow" panose="020B0606020202030204" pitchFamily="34" charset="0"/>
              </a:rPr>
              <a:t>alarmer </a:t>
            </a:r>
            <a:r>
              <a:rPr lang="da-DK" dirty="0">
                <a:latin typeface="Arial Narrow" panose="020B0606020202030204" pitchFamily="34" charset="0"/>
              </a:rPr>
              <a:t>sendes via netværk til central dataopsamling og via SMS til brugeren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840">
            <a:off x="8992249" y="-96275"/>
            <a:ext cx="5802217" cy="3200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latin typeface="Arial Narrow" panose="020B0606020202030204" pitchFamily="34" charset="0"/>
              </a:rPr>
              <a:t>INDHOLD I MTE </a:t>
            </a:r>
            <a:r>
              <a:rPr lang="da-DK" b="1" dirty="0" smtClean="0">
                <a:latin typeface="Arial Narrow" panose="020B0606020202030204" pitchFamily="34" charset="0"/>
              </a:rPr>
              <a:t/>
            </a:r>
            <a:br>
              <a:rPr lang="da-DK" b="1" dirty="0" smtClean="0">
                <a:latin typeface="Arial Narrow" panose="020B0606020202030204" pitchFamily="34" charset="0"/>
              </a:rPr>
            </a:br>
            <a:r>
              <a:rPr lang="da-DK" b="1" dirty="0" err="1" smtClean="0">
                <a:solidFill>
                  <a:srgbClr val="E7A700"/>
                </a:solidFill>
                <a:latin typeface="Arial Narrow" panose="020B0606020202030204" pitchFamily="34" charset="0"/>
              </a:rPr>
              <a:t>MTE</a:t>
            </a:r>
            <a:r>
              <a:rPr lang="da-DK" b="1" dirty="0" smtClean="0">
                <a:solidFill>
                  <a:srgbClr val="E7A700"/>
                </a:solidFill>
                <a:latin typeface="Arial Narrow" panose="020B0606020202030204" pitchFamily="34" charset="0"/>
              </a:rPr>
              <a:t> 1 – Bolig + Erhvervsbyg</a:t>
            </a:r>
            <a:endParaRPr lang="da-DK" b="1" dirty="0">
              <a:solidFill>
                <a:srgbClr val="E7A7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b="1" dirty="0" smtClean="0">
                <a:latin typeface="Arial Narrow" panose="020B0606020202030204" pitchFamily="34" charset="0"/>
              </a:rPr>
              <a:t>Overvågning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udstyres med video/audio-overvågning. Indvendig overvågning </a:t>
            </a:r>
            <a:r>
              <a:rPr lang="da-DK" dirty="0" err="1">
                <a:latin typeface="Arial Narrow" panose="020B0606020202030204" pitchFamily="34" charset="0"/>
              </a:rPr>
              <a:t>streames</a:t>
            </a:r>
            <a:r>
              <a:rPr lang="da-DK" dirty="0">
                <a:latin typeface="Arial Narrow" panose="020B0606020202030204" pitchFamily="34" charset="0"/>
              </a:rPr>
              <a:t> til central server, så undervisning i </a:t>
            </a:r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kan ses via sikret </a:t>
            </a:r>
            <a:r>
              <a:rPr lang="da-DK" dirty="0" smtClean="0">
                <a:latin typeface="Arial Narrow" panose="020B0606020202030204" pitchFamily="34" charset="0"/>
              </a:rPr>
              <a:t>adgang. Udvendig </a:t>
            </a:r>
            <a:r>
              <a:rPr lang="da-DK" dirty="0">
                <a:latin typeface="Arial Narrow" panose="020B0606020202030204" pitchFamily="34" charset="0"/>
              </a:rPr>
              <a:t>overvågning logges lokalt.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Datalogning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Alle temperaturer, flow, effekter, tryk, lysstyrker, måles og logges. Logningsresultater sendes til central placeret server, hvortil der er adgang fra registrerede brugere.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 smtClean="0">
                <a:latin typeface="Arial Narrow" panose="020B0606020202030204" pitchFamily="34" charset="0"/>
              </a:rPr>
              <a:t>Solcelleanlæg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Der placeres solceller på tag. Der anvendes forskelligt </a:t>
            </a:r>
            <a:r>
              <a:rPr lang="da-DK" dirty="0" err="1" smtClean="0">
                <a:latin typeface="Arial Narrow" panose="020B0606020202030204" pitchFamily="34" charset="0"/>
              </a:rPr>
              <a:t>monteringsmaterial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på de forskellige tagbeklædningstyper.</a:t>
            </a:r>
          </a:p>
          <a:p>
            <a:r>
              <a:rPr lang="da-DK" b="1" dirty="0" smtClean="0">
                <a:latin typeface="Arial Narrow" panose="020B0606020202030204" pitchFamily="34" charset="0"/>
              </a:rPr>
              <a:t>AV udstyr til undervisningsbrug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Stationær PC med skærm, tilslutning til netværk, samt tilslutning for </a:t>
            </a:r>
            <a:r>
              <a:rPr lang="da-DK" dirty="0" err="1">
                <a:latin typeface="Arial Narrow" panose="020B0606020202030204" pitchFamily="34" charset="0"/>
              </a:rPr>
              <a:t>externe</a:t>
            </a:r>
            <a:r>
              <a:rPr lang="da-DK" dirty="0">
                <a:latin typeface="Arial Narrow" panose="020B0606020202030204" pitchFamily="34" charset="0"/>
              </a:rPr>
              <a:t> datakilder.</a:t>
            </a:r>
            <a:endParaRPr lang="da-DK" dirty="0" smtClean="0">
              <a:latin typeface="Arial Narrow" panose="020B0606020202030204" pitchFamily="34" charset="0"/>
            </a:endParaRPr>
          </a:p>
          <a:p>
            <a:r>
              <a:rPr lang="da-DK" b="1" dirty="0">
                <a:latin typeface="Arial Narrow" panose="020B0606020202030204" pitchFamily="34" charset="0"/>
              </a:rPr>
              <a:t>Tag udført med tre forskellige belægninger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MTE’ens</a:t>
            </a:r>
            <a:r>
              <a:rPr lang="da-DK" dirty="0" smtClean="0">
                <a:latin typeface="Arial Narrow" panose="020B0606020202030204" pitchFamily="34" charset="0"/>
              </a:rPr>
              <a:t> </a:t>
            </a:r>
            <a:r>
              <a:rPr lang="da-DK" dirty="0">
                <a:latin typeface="Arial Narrow" panose="020B0606020202030204" pitchFamily="34" charset="0"/>
              </a:rPr>
              <a:t>tag er udført med 3 forskellige belægninger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Belægning 1 med traditionel sort tagpap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Belægning 2 med hvid folie (For at udgå for at undgå energiforbrug til nedkøling af boligen)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Belægning 3 med grønt tag og tagterrasse (For at dæmpe presset på kloaksystemet, tagterrassen tænkes belagt med vandabsorberende belægning)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Alle tre belægning udføres på en </a:t>
            </a:r>
            <a:r>
              <a:rPr lang="da-DK" dirty="0" err="1">
                <a:latin typeface="Arial Narrow" panose="020B0606020202030204" pitchFamily="34" charset="0"/>
              </a:rPr>
              <a:t>bjælkespærskonstruktion</a:t>
            </a:r>
            <a:r>
              <a:rPr lang="da-DK" dirty="0">
                <a:latin typeface="Arial Narrow" panose="020B0606020202030204" pitchFamily="34" charset="0"/>
              </a:rPr>
              <a:t> isoleret efter kravene til en </a:t>
            </a:r>
            <a:r>
              <a:rPr lang="da-DK" dirty="0" err="1">
                <a:latin typeface="Arial Narrow" panose="020B0606020202030204" pitchFamily="34" charset="0"/>
              </a:rPr>
              <a:t>enfamiliesbolig</a:t>
            </a:r>
            <a:r>
              <a:rPr lang="da-DK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Lofterne udføres med 3 forskellige loftbeklædninger Gips – Lydgips – Træbeton (For at illustrere de forskellige egenskaber i forhold til absorbering af lyd)</a:t>
            </a:r>
          </a:p>
          <a:p>
            <a:pPr lvl="1"/>
            <a:r>
              <a:rPr lang="da-DK" dirty="0">
                <a:latin typeface="Arial Narrow" panose="020B0606020202030204" pitchFamily="34" charset="0"/>
              </a:rPr>
              <a:t>De 3 forskellige tagkonstruktioner udføres med følere således at der kan måles på temperatur og fugt m.v. både på overflade, i konstruktionen og på indvendig loftoverflade.</a:t>
            </a:r>
          </a:p>
          <a:p>
            <a:pPr lvl="1"/>
            <a:r>
              <a:rPr lang="da-DK" dirty="0" err="1" smtClean="0">
                <a:latin typeface="Arial Narrow" panose="020B0606020202030204" pitchFamily="34" charset="0"/>
              </a:rPr>
              <a:t>MTE’en</a:t>
            </a:r>
            <a:r>
              <a:rPr lang="da-DK" dirty="0" smtClean="0">
                <a:latin typeface="Arial Narrow" panose="020B0606020202030204" pitchFamily="34" charset="0"/>
              </a:rPr>
              <a:t> udføres </a:t>
            </a:r>
            <a:r>
              <a:rPr lang="da-DK" dirty="0">
                <a:latin typeface="Arial Narrow" panose="020B0606020202030204" pitchFamily="34" charset="0"/>
              </a:rPr>
              <a:t>med udvendig og aftagelig / foldbar ståltrappe og gelænder således at taget kan betragtes fra oven</a:t>
            </a:r>
            <a:r>
              <a:rPr lang="da-DK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5765198"/>
            <a:ext cx="1426464" cy="7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1972</Words>
  <Application>Microsoft Office PowerPoint</Application>
  <PresentationFormat>Widescreen</PresentationFormat>
  <Paragraphs>177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Office-tema</vt:lpstr>
      <vt:lpstr>Videnscenter  bæredygtighed, klimarenovering og byggeri </vt:lpstr>
      <vt:lpstr>PowerPoint-præsentation</vt:lpstr>
      <vt:lpstr>Værtsskole Learnmark Horsens  Partnere  Roskilde Tekniske Skole Den jydske Haandværkerskole</vt:lpstr>
      <vt:lpstr>PLAN</vt:lpstr>
      <vt:lpstr>FAG</vt:lpstr>
      <vt:lpstr>FORMÅL</vt:lpstr>
      <vt:lpstr>OPGAVER</vt:lpstr>
      <vt:lpstr>INDHOLD I MTE MTE 1 – Bolig + Erhvervsbyg</vt:lpstr>
      <vt:lpstr>INDHOLD I MTE  MTE 1 – Bolig + Erhvervsbyg</vt:lpstr>
      <vt:lpstr>INDHOLD I MTE  MTE 1 – Bolig + Erhvervsbyg</vt:lpstr>
      <vt:lpstr>INDHOLD I MTE  MTE 2 – Erhvervsbyg</vt:lpstr>
      <vt:lpstr>AKTIVITETER - ELEV</vt:lpstr>
      <vt:lpstr>AKTIVITETER - FAGLÆRER</vt:lpstr>
      <vt:lpstr>AKTIVITETER - EKSTERNE</vt:lpstr>
      <vt:lpstr>VIDENCENTERCHEF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cro</dc:creator>
  <cp:lastModifiedBy>Koldingfjord</cp:lastModifiedBy>
  <cp:revision>35</cp:revision>
  <dcterms:created xsi:type="dcterms:W3CDTF">2017-10-26T11:46:50Z</dcterms:created>
  <dcterms:modified xsi:type="dcterms:W3CDTF">2017-11-07T10:34:45Z</dcterms:modified>
</cp:coreProperties>
</file>