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2" r:id="rId13"/>
    <p:sldId id="269" r:id="rId14"/>
  </p:sldIdLst>
  <p:sldSz cx="12192000" cy="6858000"/>
  <p:notesSz cx="6889750" cy="100218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907268A-093E-4364-BFB9-09C90696115D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33FEE476-69B8-4B87-8BEC-89C594A32C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031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554863" y="4859610"/>
            <a:ext cx="5511800" cy="394611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8380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400" b="1" dirty="0"/>
          </a:p>
          <a:p>
            <a:r>
              <a:rPr lang="da-DK" dirty="0"/>
              <a:t>	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016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400" b="1" dirty="0"/>
              <a:t>	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9555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sz="1600" b="1" dirty="0"/>
              <a:t>	</a:t>
            </a:r>
          </a:p>
          <a:p>
            <a:endParaRPr lang="da-DK" dirty="0"/>
          </a:p>
          <a:p>
            <a:r>
              <a:rPr lang="da-DK" dirty="0"/>
              <a:t>	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5310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070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32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524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80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	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081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400" b="1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27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sz="1400" b="1" dirty="0"/>
          </a:p>
          <a:p>
            <a:r>
              <a:rPr lang="da-DK" sz="1400" b="1" dirty="0"/>
              <a:t>	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37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5914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	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E476-69B8-4B87-8BEC-89C594A32CF4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9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942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29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03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6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32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2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08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88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94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181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2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33346-143A-4FF5-84B9-4B829F3DFDCC}" type="datetimeFigureOut">
              <a:rPr lang="da-DK" smtClean="0"/>
              <a:t>05-11-2017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1E77-A2B4-42AD-9A43-7F34E825D5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573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 partsaftaler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Forebyggelse af rekrutteringsudfordringer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Praktikpladsaftale – flere faglærte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Voksen – og efteruddannelse </a:t>
            </a:r>
          </a:p>
        </p:txBody>
      </p:sp>
    </p:spTree>
    <p:extLst>
      <p:ext uri="{BB962C8B-B14F-4D97-AF65-F5344CB8AC3E}">
        <p14:creationId xmlns:p14="http://schemas.microsoft.com/office/powerpoint/2010/main" val="420826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Friere adgang til at udbyde AMU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 at skabe lettere adgang til at blive udbyder af AMU skal der </a:t>
            </a:r>
          </a:p>
          <a:p>
            <a:pPr lvl="1"/>
            <a:r>
              <a:rPr lang="da-DK" dirty="0"/>
              <a:t>Gennemføres udbudsrunder som minimum hvert 4. år. </a:t>
            </a:r>
          </a:p>
          <a:p>
            <a:pPr marL="457200" lvl="1" indent="0">
              <a:buNone/>
            </a:pPr>
            <a:endParaRPr lang="da-DK" dirty="0"/>
          </a:p>
          <a:p>
            <a:pPr lvl="1"/>
            <a:r>
              <a:rPr lang="da-DK" dirty="0"/>
              <a:t>De nuværende geografiske dækningsområder ophæves, så det bliver muligt at udbyde i hele landet. </a:t>
            </a:r>
          </a:p>
          <a:p>
            <a:endParaRPr lang="da-DK" dirty="0"/>
          </a:p>
          <a:p>
            <a:pPr lvl="1"/>
            <a:r>
              <a:rPr lang="da-DK" dirty="0"/>
              <a:t>Nye udbydere skal kunne udbudsgodkendes i mellem de 4-årige udbudsrunder, hvor tungtvejende grunde foreligger. 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021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Koordination og aktørsamarbejde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For at der sker en koordinering af virksomhedernes efterspørgsel på kompetencer og jobcentrenes og a-kassernes uddannelser for ledige, og for at styrke samarbejdet og koordinationen mellem aktørerne inden for VEU-systemet samt erhvervsfremme-, innovations- og beskæftigelsesområdet skal der </a:t>
            </a:r>
          </a:p>
          <a:p>
            <a:pPr lvl="1"/>
            <a:r>
              <a:rPr lang="da-DK" dirty="0"/>
              <a:t>Etableres en RAR-model for koordination og aktørsamarbejde i fællesskab mellem regeringen og arbejdsmarkedets parter. </a:t>
            </a:r>
          </a:p>
          <a:p>
            <a:pPr lvl="1"/>
            <a:r>
              <a:rPr lang="da-DK" dirty="0"/>
              <a:t>Ske en sammenlægning af de lokale uddannelsesudvalg for AMU og de lokale uddannelsesudvalg for erhvervsuddannelserne. </a:t>
            </a:r>
          </a:p>
          <a:p>
            <a:pPr lvl="1"/>
            <a:r>
              <a:rPr lang="da-DK" dirty="0"/>
              <a:t>Ske en udfasning af VEU-centerkonstruktionen i 2018. </a:t>
            </a:r>
          </a:p>
          <a:p>
            <a:pPr lvl="1"/>
            <a:r>
              <a:rPr lang="da-DK" dirty="0"/>
              <a:t>Afholdes et årligt møde mellem VEU-rådet og REP-rådet. </a:t>
            </a:r>
          </a:p>
          <a:p>
            <a:pPr lvl="1"/>
            <a:r>
              <a:rPr lang="da-DK" dirty="0"/>
              <a:t>Opfordres til etablering af frivillige partnerskaber mellem udbydere af voksen-, efter- og videreuddannelse og relevante regionale aktører, som fx de regionale vækstfora, RAR, erhvervsklynger og innovationsnetværk. </a:t>
            </a:r>
          </a:p>
          <a:p>
            <a:pPr marL="0" indent="0">
              <a:buNone/>
            </a:pPr>
            <a:endParaRPr lang="da-DK" dirty="0"/>
          </a:p>
          <a:p>
            <a:pPr lvl="1"/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088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Kvalitetsløft gennem højere takster mm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a-DK" dirty="0"/>
          </a:p>
          <a:p>
            <a:r>
              <a:rPr lang="da-DK" dirty="0"/>
              <a:t>Takstforhøjelser på 70 mio. kr. på undervisningstaksterne på AMU i aftaleperioden</a:t>
            </a:r>
          </a:p>
          <a:p>
            <a:pPr lvl="1"/>
            <a:r>
              <a:rPr lang="da-DK" dirty="0"/>
              <a:t>Plus 30 mio. kroner fra tidligere aftale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r>
              <a:rPr lang="da-DK" dirty="0"/>
              <a:t>En kvalitetspulje på 20 mio. kr. i 2018 og 40 mio. kr. årligt i 2019-2021. </a:t>
            </a:r>
          </a:p>
          <a:p>
            <a:pPr lvl="1"/>
            <a:r>
              <a:rPr lang="da-DK" dirty="0"/>
              <a:t>Kompensation for omprioriteringsbidraget for AMU</a:t>
            </a:r>
          </a:p>
          <a:p>
            <a:endParaRPr lang="da-DK" dirty="0"/>
          </a:p>
          <a:p>
            <a:r>
              <a:rPr lang="da-DK" dirty="0"/>
              <a:t>Gennemførsel af et taksteftersyn på AMU, som foreligger ved udgangen af aftaleperioden. 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7988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Yderligere økonomi tiltag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Forhøjelse af VEU – og SVU godtgørelsen til 100 %</a:t>
            </a:r>
          </a:p>
          <a:p>
            <a:r>
              <a:rPr lang="da-DK" dirty="0"/>
              <a:t>Etablering af en omstillingsfond – 95 mio. </a:t>
            </a:r>
            <a:r>
              <a:rPr lang="da-DK" dirty="0" err="1"/>
              <a:t>kr</a:t>
            </a:r>
            <a:endParaRPr lang="da-DK" dirty="0"/>
          </a:p>
          <a:p>
            <a:pPr lvl="1"/>
            <a:r>
              <a:rPr lang="da-DK" dirty="0"/>
              <a:t>Fortsættelse af sporskifteordningen ( nedslidningstruede brancher)</a:t>
            </a:r>
          </a:p>
          <a:p>
            <a:pPr lvl="1"/>
            <a:r>
              <a:rPr lang="da-DK" dirty="0"/>
              <a:t>Beskæftigede ufaglærte og faglærtes deltagelse i videreuddannelse på akademi – og diplomniveau ( 10.000 kr. til f.eks. deltagerbetaling)</a:t>
            </a:r>
          </a:p>
          <a:p>
            <a:r>
              <a:rPr lang="da-DK" dirty="0"/>
              <a:t>Aktivitetsafhængigt arbejdsgiverbidrag</a:t>
            </a:r>
          </a:p>
          <a:p>
            <a:pPr lvl="1"/>
            <a:r>
              <a:rPr lang="da-DK" dirty="0"/>
              <a:t>Bidraget reguleres fremover i takt med </a:t>
            </a:r>
            <a:r>
              <a:rPr lang="da-DK" dirty="0" err="1"/>
              <a:t>aktivitetten</a:t>
            </a:r>
            <a:endParaRPr lang="da-DK" dirty="0"/>
          </a:p>
          <a:p>
            <a:pPr lvl="2"/>
            <a:r>
              <a:rPr lang="da-DK" dirty="0"/>
              <a:t>VEU bidraget nedsættes med ca. 190 mio. kr. i 2018</a:t>
            </a:r>
          </a:p>
          <a:p>
            <a:pPr lvl="2"/>
            <a:r>
              <a:rPr lang="da-DK" dirty="0"/>
              <a:t>680 mio. tilbagebetales i 2017</a:t>
            </a:r>
          </a:p>
          <a:p>
            <a:r>
              <a:rPr lang="da-DK" dirty="0"/>
              <a:t>Finansiering af EUD</a:t>
            </a:r>
          </a:p>
          <a:p>
            <a:pPr lvl="1"/>
            <a:r>
              <a:rPr lang="da-DK" dirty="0"/>
              <a:t>7,4 % forhøjet lønrefusion</a:t>
            </a:r>
          </a:p>
          <a:p>
            <a:pPr lvl="1"/>
            <a:r>
              <a:rPr lang="da-DK" dirty="0"/>
              <a:t>Forhøjelse af bonus til 25.000, - kr.</a:t>
            </a:r>
          </a:p>
          <a:p>
            <a:pPr lvl="1"/>
            <a:r>
              <a:rPr lang="da-DK" dirty="0"/>
              <a:t>Kvalitetspulje på 150 mio. kr. som kompensation for omprioriteringsbidraget på EUD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514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indgang til voksen - og efteruddannelsestilbuddene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Et samlet overblik over udbud af offentligt finansierede VEU-kurser. </a:t>
            </a:r>
          </a:p>
          <a:p>
            <a:r>
              <a:rPr lang="da-DK" dirty="0"/>
              <a:t>Mulighed for at tilmelde sig og ansøge om løntabsgodtgørelse til almen, erhvervsrettet og videregående VEU via én portal. </a:t>
            </a:r>
          </a:p>
          <a:p>
            <a:r>
              <a:rPr lang="da-DK" dirty="0"/>
              <a:t> En flytning af administrationen af VEU-godtgørelsen og befordring til AUB, hvilket vil medføre en forenklet ansøgnings- og udbetalingsproces. </a:t>
            </a:r>
          </a:p>
          <a:p>
            <a:r>
              <a:rPr lang="da-DK" dirty="0"/>
              <a:t>Etablering af et samlet institutionsuafhængigt vejledningstilbud</a:t>
            </a:r>
          </a:p>
          <a:p>
            <a:r>
              <a:rPr lang="da-DK" dirty="0"/>
              <a:t>Reglen om, at der kun kan udbetales VEU-godtgørelse for maksimalt 7,4-timer pr. dag, afskaffes. 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885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Styrkelse af basale færdigheder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a-DK" dirty="0"/>
          </a:p>
          <a:p>
            <a:r>
              <a:rPr lang="da-DK" dirty="0"/>
              <a:t>Udvidelse af det eksisterende FVU-tilbud i regi af almen VEU med fagene virksomhedsrettet FVU-digital og FVU-engelsk. </a:t>
            </a:r>
          </a:p>
          <a:p>
            <a:r>
              <a:rPr lang="da-DK" dirty="0"/>
              <a:t>Klarere retningslinjer for gennemførelse af FVU-fællesscreeninger på virksomheder. </a:t>
            </a:r>
          </a:p>
          <a:p>
            <a:r>
              <a:rPr lang="da-DK" dirty="0"/>
              <a:t>En permanent fritagelse for deltagerbetaling i kurserne ’AMU-dansk’ og ’AMU-matematik’ for personer, der tager kurserne i sammenhæng med et andet AMU-kursus. </a:t>
            </a:r>
          </a:p>
          <a:p>
            <a:r>
              <a:rPr lang="da-DK" dirty="0"/>
              <a:t>25 mio. kr. årligt i aftaleperioden til etablering af en opsøgende indsats </a:t>
            </a:r>
          </a:p>
          <a:p>
            <a:r>
              <a:rPr lang="da-DK" dirty="0"/>
              <a:t>National videns opsamling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731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Videregående VEU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Udvikle nye moduler på ned til 5 ETCS – point udenfor deltidsuddannelser</a:t>
            </a:r>
          </a:p>
          <a:p>
            <a:r>
              <a:rPr lang="da-DK" dirty="0"/>
              <a:t>Bedre merit på baggrund af fagspecifikke kurser gennem forbedret og styrket RKV</a:t>
            </a:r>
          </a:p>
          <a:p>
            <a:r>
              <a:rPr lang="da-DK" dirty="0"/>
              <a:t>Nedsættelse af en arbejdsgruppe med deltagelse af parterne</a:t>
            </a:r>
          </a:p>
          <a:p>
            <a:r>
              <a:rPr lang="da-DK" dirty="0"/>
              <a:t>3f og Dansk Byggeri har ved ok. 2017 aftalt poseopfyld til erhvervsakademiuddannelserne i byggeteknologi og byggekoordination </a:t>
            </a:r>
          </a:p>
        </p:txBody>
      </p:sp>
    </p:spTree>
    <p:extLst>
      <p:ext uri="{BB962C8B-B14F-4D97-AF65-F5344CB8AC3E}">
        <p14:creationId xmlns:p14="http://schemas.microsoft.com/office/powerpoint/2010/main" val="156663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Systematisk videns opsamling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Et styrket VEU-system skal hurtigere kunne opfange arbejdsmarkedets kompetencebehov og målrette tilbuddene herefter. Derfor skal der </a:t>
            </a:r>
          </a:p>
          <a:p>
            <a:pPr marL="0" indent="0">
              <a:buNone/>
            </a:pPr>
            <a:endParaRPr lang="da-DK" dirty="0"/>
          </a:p>
          <a:p>
            <a:pPr lvl="1"/>
            <a:r>
              <a:rPr lang="da-DK" dirty="0"/>
              <a:t>Etableres et VEU-datavarehus med offentlig adgang til centrale data om VEU. </a:t>
            </a:r>
          </a:p>
          <a:p>
            <a:pPr marL="457200" lvl="1" indent="0">
              <a:buNone/>
            </a:pPr>
            <a:endParaRPr lang="da-DK" dirty="0"/>
          </a:p>
          <a:p>
            <a:pPr lvl="1"/>
            <a:r>
              <a:rPr lang="da-DK" dirty="0"/>
              <a:t>Afsættes en pulje på 3,1 mio. kr. årligt til gennemførelse af tværgående udviklingsprojekter og analyser, herunder analyser af kvalitet, effektivitet, mv. samt evaluering af VEU-trepartsaftalen. </a:t>
            </a:r>
          </a:p>
          <a:p>
            <a:pPr lvl="2"/>
            <a:r>
              <a:rPr lang="da-DK" dirty="0"/>
              <a:t>Pengene tages ikke fra udviklingspuljen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915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moderniseret AMU - system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/>
          </a:p>
          <a:p>
            <a:r>
              <a:rPr lang="da-DK" dirty="0"/>
              <a:t>Kurser med 0-aktivitet nedlægges </a:t>
            </a:r>
          </a:p>
          <a:p>
            <a:r>
              <a:rPr lang="da-DK" dirty="0"/>
              <a:t>Kurser med særlig samfundsmæssig betydning omfattes af objektive fritagelseskriterier</a:t>
            </a:r>
          </a:p>
          <a:p>
            <a:pPr lvl="1"/>
            <a:r>
              <a:rPr lang="da-DK" dirty="0"/>
              <a:t>Certifikat -, kontraktuddannelser og uddannelser der giver merit til EUD </a:t>
            </a:r>
          </a:p>
          <a:p>
            <a:r>
              <a:rPr lang="da-DK" dirty="0"/>
              <a:t>Der gennemføres en kursusrevision i efteruddannelsesudvalgene i 2018 </a:t>
            </a:r>
            <a:r>
              <a:rPr lang="da-DK" dirty="0" err="1"/>
              <a:t>mhp</a:t>
            </a:r>
            <a:r>
              <a:rPr lang="da-DK" dirty="0"/>
              <a:t>. at overveje at nedlægge, fastholde, afkorte eller sammenlægge kurser til færre og bredere kurser opdelt i delmål </a:t>
            </a:r>
          </a:p>
          <a:p>
            <a:pPr lvl="1"/>
            <a:r>
              <a:rPr lang="da-DK" dirty="0"/>
              <a:t>En evt. gevinst går til takstforhøjelser</a:t>
            </a:r>
          </a:p>
          <a:p>
            <a:r>
              <a:rPr lang="da-DK" dirty="0"/>
              <a:t>Kurser, der udgår, kan opretholdes på ”arkiv”, så det hurtigt kan genaktiveres, hvis behovet opstår. 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123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Styrket fleksibilitet i AMU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a-DK" dirty="0"/>
          </a:p>
          <a:p>
            <a:r>
              <a:rPr lang="da-DK" dirty="0"/>
              <a:t>Der skabes bedre rammer for at tilpasse indhold til virksomheders og deltageres behov ved en ændring af beskrivelsessystemet og regelsættet for AMU, så kurserne kan nedbrydes i delmål, som kan gennemføres selvstændigt eller i kombination med delmål fra øvrige kurser, evt. på alment eller videregående niveau. </a:t>
            </a:r>
          </a:p>
          <a:p>
            <a:r>
              <a:rPr lang="da-DK" dirty="0"/>
              <a:t>Det i skolernes regnskaber fremadrettet udspecificeres, hvor meget VEU-aktivitet, der afvikles og konteres som indtægtsdækket virksomhed (IDV). </a:t>
            </a:r>
          </a:p>
          <a:p>
            <a:r>
              <a:rPr lang="da-DK" dirty="0"/>
              <a:t>Forsøget med kollektiv afkortning gøres permanent. </a:t>
            </a:r>
          </a:p>
          <a:p>
            <a:r>
              <a:rPr lang="da-DK" dirty="0"/>
              <a:t>Karenskravet om 14 dages beskæftigelse inden der kan opnås VEU-godtgørelse afskaffes for kurser, som benyttes af brancher, der rammes af hjemsendelser pga. vejrlig. </a:t>
            </a:r>
          </a:p>
          <a:p>
            <a:r>
              <a:rPr lang="da-DK" dirty="0"/>
              <a:t>Der gennemføres forsøg med friere brug af gæstelærere på AMU. 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320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national strategisk indsats for digitalisering af VEU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For at imødekomme forskellige behov for læring uafhængigt af tid og rum skal der etableres en national strategisk indsats for digitalisering af hele VEU-området, der indebærer </a:t>
            </a:r>
          </a:p>
          <a:p>
            <a:pPr lvl="1"/>
            <a:r>
              <a:rPr lang="da-DK" dirty="0"/>
              <a:t>Etablering af en 4-årig udviklingspulje, der sætter fokus på e-læring og digital fjernundervisning, herunder udvikling af pædagogiske koncepter og anvendelse af digital læring, øget samarbejde mellem institutionerne og digitale platforme samt forsøg med forretningsmodeller for e-læring. </a:t>
            </a:r>
          </a:p>
          <a:p>
            <a:pPr lvl="1"/>
            <a:r>
              <a:rPr lang="da-DK" dirty="0"/>
              <a:t>Igangsættelse af en analyse af erfaringerne med digitale læringsteknologier på VEU-området </a:t>
            </a:r>
          </a:p>
          <a:p>
            <a:pPr lvl="1"/>
            <a:r>
              <a:rPr lang="da-DK" dirty="0"/>
              <a:t>At det skal gøres mere attraktivt at gennemføre digitale læringsforløb, ved at der kan opnås VEU-godtgørelse – også når undervisningen ikke afholdes som tilstedeværelsesundervisning. 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2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Styrket brug af test/prøver i AMU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Med henblik på at styrke læringsudbyttet, overførbarheden og tilliden til bedømmelsen og de udstedte beviser på AMU skal der </a:t>
            </a:r>
          </a:p>
          <a:p>
            <a:pPr marL="0" indent="0">
              <a:buNone/>
            </a:pPr>
            <a:endParaRPr lang="da-DK" dirty="0"/>
          </a:p>
          <a:p>
            <a:pPr lvl="1"/>
            <a:r>
              <a:rPr lang="da-DK" dirty="0"/>
              <a:t>Indføres et generelt krav om, at alle offentligt udbudte AMU-kurser skal afsluttes med en centralt stillet prøve. </a:t>
            </a:r>
          </a:p>
          <a:p>
            <a:pPr marL="457200" lvl="1" indent="0">
              <a:buNone/>
            </a:pPr>
            <a:endParaRPr lang="da-DK" dirty="0"/>
          </a:p>
          <a:p>
            <a:pPr lvl="1"/>
            <a:r>
              <a:rPr lang="da-DK" dirty="0"/>
              <a:t>Prøverne skal udvikles af efteruddannelsesudvalgene i samarbejde med relevante myndigheder og skoler. </a:t>
            </a:r>
          </a:p>
          <a:p>
            <a:pPr marL="457200" lvl="1" indent="0">
              <a:buNone/>
            </a:pPr>
            <a:endParaRPr lang="da-DK" dirty="0"/>
          </a:p>
          <a:p>
            <a:pPr lvl="1"/>
            <a:r>
              <a:rPr lang="da-DK" dirty="0"/>
              <a:t>Udvikles en bevisdatabase, hvor alle beståede prøver opbevares. 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173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1043</Words>
  <Application>Microsoft Office PowerPoint</Application>
  <PresentationFormat>Widescreen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3 partsaftaler</vt:lpstr>
      <vt:lpstr>En indgang til voksen - og efteruddannelsestilbuddene</vt:lpstr>
      <vt:lpstr>Styrkelse af basale færdigheder</vt:lpstr>
      <vt:lpstr>Videregående VEU</vt:lpstr>
      <vt:lpstr>Systematisk videns opsamling</vt:lpstr>
      <vt:lpstr>Et moderniseret AMU - system</vt:lpstr>
      <vt:lpstr>Styrket fleksibilitet i AMU</vt:lpstr>
      <vt:lpstr>En national strategisk indsats for digitalisering af VEU</vt:lpstr>
      <vt:lpstr>Styrket brug af test/prøver i AMU</vt:lpstr>
      <vt:lpstr>Friere adgang til at udbyde AMU</vt:lpstr>
      <vt:lpstr>Koordination og aktørsamarbejde</vt:lpstr>
      <vt:lpstr>Kvalitetsløft gennem højere takster mm</vt:lpstr>
      <vt:lpstr>Yderligere økonomi tiltag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partsaftaler</dc:title>
  <dc:creator>Steen Boesen, AUI - Arbejdsmarked, uddannelse og integration</dc:creator>
  <cp:lastModifiedBy>Steen Boesen, AUI - Arbejdsmarked, uddannelse og integration</cp:lastModifiedBy>
  <cp:revision>19</cp:revision>
  <cp:lastPrinted>2017-11-05T11:28:46Z</cp:lastPrinted>
  <dcterms:created xsi:type="dcterms:W3CDTF">2017-11-03T16:47:08Z</dcterms:created>
  <dcterms:modified xsi:type="dcterms:W3CDTF">2017-11-05T20:08:23Z</dcterms:modified>
</cp:coreProperties>
</file>