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6" r:id="rId5"/>
    <p:sldId id="268" r:id="rId6"/>
    <p:sldId id="269" r:id="rId7"/>
    <p:sldId id="267" r:id="rId8"/>
    <p:sldId id="263" r:id="rId9"/>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4" d="100"/>
          <a:sy n="74" d="100"/>
        </p:scale>
        <p:origin x="378" y="6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9087C61-CDFA-4974-927F-6EF8FD2456EC}" type="datetimeFigureOut">
              <a:rPr lang="da-DK" smtClean="0"/>
              <a:t>04-11-2017</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9BA9FAB-903B-4B5F-BB90-9A6929E19843}" type="slidenum">
              <a:rPr lang="da-DK" smtClean="0"/>
              <a:t>‹nr.›</a:t>
            </a:fld>
            <a:endParaRPr lang="da-DK"/>
          </a:p>
        </p:txBody>
      </p:sp>
    </p:spTree>
    <p:extLst>
      <p:ext uri="{BB962C8B-B14F-4D97-AF65-F5344CB8AC3E}">
        <p14:creationId xmlns:p14="http://schemas.microsoft.com/office/powerpoint/2010/main" val="1247449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51669D-18C4-4D4F-9403-58C6ED7C13F0}" type="datetimeFigureOut">
              <a:rPr lang="da-DK" smtClean="0"/>
              <a:t>04-11-2017</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2EF33F3-A00C-48E1-B2DE-F04F9878530A}" type="slidenum">
              <a:rPr lang="da-DK" smtClean="0"/>
              <a:t>‹nr.›</a:t>
            </a:fld>
            <a:endParaRPr lang="da-DK"/>
          </a:p>
        </p:txBody>
      </p:sp>
    </p:spTree>
    <p:extLst>
      <p:ext uri="{BB962C8B-B14F-4D97-AF65-F5344CB8AC3E}">
        <p14:creationId xmlns:p14="http://schemas.microsoft.com/office/powerpoint/2010/main" val="471655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D2EF33F3-A00C-48E1-B2DE-F04F9878530A}" type="slidenum">
              <a:rPr lang="da-DK" smtClean="0"/>
              <a:t>1</a:t>
            </a:fld>
            <a:endParaRPr lang="da-DK"/>
          </a:p>
        </p:txBody>
      </p:sp>
    </p:spTree>
    <p:extLst>
      <p:ext uri="{BB962C8B-B14F-4D97-AF65-F5344CB8AC3E}">
        <p14:creationId xmlns:p14="http://schemas.microsoft.com/office/powerpoint/2010/main" val="123235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D2EF33F3-A00C-48E1-B2DE-F04F9878530A}" type="slidenum">
              <a:rPr lang="da-DK" smtClean="0"/>
              <a:t>2</a:t>
            </a:fld>
            <a:endParaRPr lang="da-DK"/>
          </a:p>
        </p:txBody>
      </p:sp>
    </p:spTree>
    <p:extLst>
      <p:ext uri="{BB962C8B-B14F-4D97-AF65-F5344CB8AC3E}">
        <p14:creationId xmlns:p14="http://schemas.microsoft.com/office/powerpoint/2010/main" val="146286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0690A413-70D9-42BC-A603-EAAB82359B30}" type="datetimeFigureOut">
              <a:rPr lang="da-DK" smtClean="0"/>
              <a:t>04-11-2017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43656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690A413-70D9-42BC-A603-EAAB82359B30}" type="datetimeFigureOut">
              <a:rPr lang="da-DK" smtClean="0"/>
              <a:t>04-11-2017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348175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690A413-70D9-42BC-A603-EAAB82359B30}" type="datetimeFigureOut">
              <a:rPr lang="da-DK" smtClean="0"/>
              <a:t>04-11-2017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409329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690A413-70D9-42BC-A603-EAAB82359B30}" type="datetimeFigureOut">
              <a:rPr lang="da-DK" smtClean="0"/>
              <a:t>04-11-2017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51C9C0A1-FAA6-4805-A509-70FC5170E92A}" type="slidenum">
              <a:rPr lang="da-DK" smtClean="0"/>
              <a:t>‹nr.›</a:t>
            </a:fld>
            <a:endParaRPr lang="da-DK"/>
          </a:p>
        </p:txBody>
      </p:sp>
      <p:pic>
        <p:nvPicPr>
          <p:cNvPr id="7" name="Billede 6" descr="BAI-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20412" y="313531"/>
            <a:ext cx="866775" cy="714375"/>
          </a:xfrm>
          <a:prstGeom prst="rect">
            <a:avLst/>
          </a:prstGeom>
          <a:noFill/>
          <a:ln>
            <a:noFill/>
          </a:ln>
        </p:spPr>
      </p:pic>
    </p:spTree>
    <p:extLst>
      <p:ext uri="{BB962C8B-B14F-4D97-AF65-F5344CB8AC3E}">
        <p14:creationId xmlns:p14="http://schemas.microsoft.com/office/powerpoint/2010/main" val="12726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0690A413-70D9-42BC-A603-EAAB82359B30}" type="datetimeFigureOut">
              <a:rPr lang="da-DK" smtClean="0"/>
              <a:t>04-11-2017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16838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690A413-70D9-42BC-A603-EAAB82359B30}" type="datetimeFigureOut">
              <a:rPr lang="da-DK" smtClean="0"/>
              <a:t>04-11-2017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27523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690A413-70D9-42BC-A603-EAAB82359B30}" type="datetimeFigureOut">
              <a:rPr lang="da-DK" smtClean="0"/>
              <a:t>04-11-2017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296195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0690A413-70D9-42BC-A603-EAAB82359B30}" type="datetimeFigureOut">
              <a:rPr lang="da-DK" smtClean="0"/>
              <a:t>04-11-2017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333447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690A413-70D9-42BC-A603-EAAB82359B30}" type="datetimeFigureOut">
              <a:rPr lang="da-DK" smtClean="0"/>
              <a:t>04-11-2017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241392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690A413-70D9-42BC-A603-EAAB82359B30}" type="datetimeFigureOut">
              <a:rPr lang="da-DK" smtClean="0"/>
              <a:t>04-11-2017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109717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690A413-70D9-42BC-A603-EAAB82359B30}" type="datetimeFigureOut">
              <a:rPr lang="da-DK" smtClean="0"/>
              <a:t>04-11-2017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51C9C0A1-FAA6-4805-A509-70FC5170E92A}" type="slidenum">
              <a:rPr lang="da-DK" smtClean="0"/>
              <a:t>‹nr.›</a:t>
            </a:fld>
            <a:endParaRPr lang="da-DK"/>
          </a:p>
        </p:txBody>
      </p:sp>
    </p:spTree>
    <p:extLst>
      <p:ext uri="{BB962C8B-B14F-4D97-AF65-F5344CB8AC3E}">
        <p14:creationId xmlns:p14="http://schemas.microsoft.com/office/powerpoint/2010/main" val="212071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0A413-70D9-42BC-A603-EAAB82359B30}" type="datetimeFigureOut">
              <a:rPr lang="da-DK" smtClean="0"/>
              <a:t>04-11-2017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9C0A1-FAA6-4805-A509-70FC5170E92A}" type="slidenum">
              <a:rPr lang="da-DK" smtClean="0"/>
              <a:t>‹nr.›</a:t>
            </a:fld>
            <a:endParaRPr lang="da-DK"/>
          </a:p>
        </p:txBody>
      </p:sp>
    </p:spTree>
    <p:extLst>
      <p:ext uri="{BB962C8B-B14F-4D97-AF65-F5344CB8AC3E}">
        <p14:creationId xmlns:p14="http://schemas.microsoft.com/office/powerpoint/2010/main" val="271727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sz="4400" i="1" dirty="0" smtClean="0"/>
              <a:t>Erfaringer med test og prøver på </a:t>
            </a:r>
            <a:r>
              <a:rPr lang="da-DK" sz="4400" i="1" dirty="0" err="1" smtClean="0"/>
              <a:t>BAI´s</a:t>
            </a:r>
            <a:r>
              <a:rPr lang="da-DK" sz="4400" i="1" dirty="0" smtClean="0"/>
              <a:t> område</a:t>
            </a:r>
            <a:endParaRPr lang="da-DK" sz="4400" dirty="0"/>
          </a:p>
        </p:txBody>
      </p:sp>
      <p:pic>
        <p:nvPicPr>
          <p:cNvPr id="4" name="Billede 3" descr="BAI-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2450" y="254472"/>
            <a:ext cx="866775" cy="714375"/>
          </a:xfrm>
          <a:prstGeom prst="rect">
            <a:avLst/>
          </a:prstGeom>
          <a:noFill/>
          <a:ln>
            <a:noFill/>
          </a:ln>
        </p:spPr>
      </p:pic>
    </p:spTree>
    <p:extLst>
      <p:ext uri="{BB962C8B-B14F-4D97-AF65-F5344CB8AC3E}">
        <p14:creationId xmlns:p14="http://schemas.microsoft.com/office/powerpoint/2010/main" val="202548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02508"/>
            <a:ext cx="10515600" cy="1188180"/>
          </a:xfrm>
        </p:spPr>
        <p:txBody>
          <a:bodyPr/>
          <a:lstStyle/>
          <a:p>
            <a:r>
              <a:rPr lang="da-DK" b="1" dirty="0"/>
              <a:t>Fra trepartsaftalen</a:t>
            </a:r>
            <a:endParaRPr lang="da-DK" dirty="0"/>
          </a:p>
        </p:txBody>
      </p:sp>
      <p:sp>
        <p:nvSpPr>
          <p:cNvPr id="3" name="Pladsholder til indhold 2"/>
          <p:cNvSpPr>
            <a:spLocks noGrp="1"/>
          </p:cNvSpPr>
          <p:nvPr>
            <p:ph idx="1"/>
          </p:nvPr>
        </p:nvSpPr>
        <p:spPr/>
        <p:txBody>
          <a:bodyPr>
            <a:normAutofit/>
          </a:bodyPr>
          <a:lstStyle/>
          <a:p>
            <a:r>
              <a:rPr lang="da-DK" dirty="0"/>
              <a:t>Virksomhederne efterspørger fleksible og effektive uddannelsestilbud med højt læringsudbytte. </a:t>
            </a:r>
            <a:endParaRPr lang="da-DK" dirty="0" smtClean="0"/>
          </a:p>
          <a:p>
            <a:r>
              <a:rPr lang="da-DK" dirty="0" smtClean="0"/>
              <a:t>Anvendelse </a:t>
            </a:r>
            <a:r>
              <a:rPr lang="da-DK" dirty="0"/>
              <a:t>af test/prøver kan bidrage til, at læringsudbyttet for kursisterne styrkes, samtidig med at test/prøver kan være med til at øge tilliden til den bedømmelse, der foregår på kurset og til de beviser, der udstedes. </a:t>
            </a:r>
            <a:endParaRPr lang="da-DK" dirty="0" smtClean="0"/>
          </a:p>
          <a:p>
            <a:r>
              <a:rPr lang="da-DK" dirty="0" smtClean="0"/>
              <a:t>Det </a:t>
            </a:r>
            <a:r>
              <a:rPr lang="da-DK" dirty="0"/>
              <a:t>langsigtede mål er, at flere på arbejdsmarkedet kan dokumentere deres kompetencer og dermed øge muligheden for mobilitet og tilpasning på arbejdsmarkedet.</a:t>
            </a:r>
          </a:p>
          <a:p>
            <a:endParaRPr lang="da-DK" dirty="0"/>
          </a:p>
        </p:txBody>
      </p:sp>
    </p:spTree>
    <p:extLst>
      <p:ext uri="{BB962C8B-B14F-4D97-AF65-F5344CB8AC3E}">
        <p14:creationId xmlns:p14="http://schemas.microsoft.com/office/powerpoint/2010/main" val="525220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Fra trepartsaftalen</a:t>
            </a:r>
            <a:endParaRPr lang="da-DK" dirty="0"/>
          </a:p>
        </p:txBody>
      </p:sp>
      <p:sp>
        <p:nvSpPr>
          <p:cNvPr id="3" name="Pladsholder til indhold 2"/>
          <p:cNvSpPr>
            <a:spLocks noGrp="1"/>
          </p:cNvSpPr>
          <p:nvPr>
            <p:ph idx="1"/>
          </p:nvPr>
        </p:nvSpPr>
        <p:spPr/>
        <p:txBody>
          <a:bodyPr/>
          <a:lstStyle/>
          <a:p>
            <a:r>
              <a:rPr lang="da-DK" dirty="0"/>
              <a:t>Indføre et generelt krav om, at offentligt udbudte AMU-kurser skal </a:t>
            </a:r>
            <a:r>
              <a:rPr lang="da-DK" dirty="0" smtClean="0"/>
              <a:t>afsluttes </a:t>
            </a:r>
            <a:r>
              <a:rPr lang="da-DK" dirty="0"/>
              <a:t>med en prøve med henblik på at styrke </a:t>
            </a:r>
            <a:r>
              <a:rPr lang="da-DK" dirty="0" err="1"/>
              <a:t>overførbarheden</a:t>
            </a:r>
            <a:r>
              <a:rPr lang="da-DK" dirty="0"/>
              <a:t>, kvaliteten og validiteten i voksen- og efteruddannelsestilbuddene.</a:t>
            </a:r>
          </a:p>
          <a:p>
            <a:r>
              <a:rPr lang="da-DK" dirty="0"/>
              <a:t>Prøverne skal knyttes op på den enkelte uddannelses tilrettelæggelsesform og </a:t>
            </a:r>
            <a:r>
              <a:rPr lang="da-DK" dirty="0" smtClean="0"/>
              <a:t>indhold.</a:t>
            </a:r>
          </a:p>
          <a:p>
            <a:r>
              <a:rPr lang="da-DK" dirty="0" smtClean="0"/>
              <a:t>Prøverne </a:t>
            </a:r>
            <a:r>
              <a:rPr lang="da-DK" dirty="0"/>
              <a:t>skal være centralt stillede af efteruddannelsesudvalgene, som får til opgave at stå for udvikling af test og afprøvningsværktøjer i samarbejde med relevante myndigheder og skoler. </a:t>
            </a:r>
            <a:endParaRPr lang="da-DK" dirty="0" smtClean="0"/>
          </a:p>
          <a:p>
            <a:r>
              <a:rPr lang="da-DK" dirty="0" smtClean="0"/>
              <a:t>Prøveafholdelsen </a:t>
            </a:r>
            <a:r>
              <a:rPr lang="da-DK" dirty="0"/>
              <a:t>skal ske i naturlig forlængelse af kurset i et enkelt format og uden brug af censor.</a:t>
            </a:r>
          </a:p>
          <a:p>
            <a:endParaRPr lang="da-DK" dirty="0"/>
          </a:p>
        </p:txBody>
      </p:sp>
    </p:spTree>
    <p:extLst>
      <p:ext uri="{BB962C8B-B14F-4D97-AF65-F5344CB8AC3E}">
        <p14:creationId xmlns:p14="http://schemas.microsoft.com/office/powerpoint/2010/main" val="2192992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Fra trepartsaftalen</a:t>
            </a:r>
            <a:endParaRPr lang="da-DK" dirty="0"/>
          </a:p>
        </p:txBody>
      </p:sp>
      <p:sp>
        <p:nvSpPr>
          <p:cNvPr id="3" name="Pladsholder til indhold 2"/>
          <p:cNvSpPr>
            <a:spLocks noGrp="1"/>
          </p:cNvSpPr>
          <p:nvPr>
            <p:ph idx="1"/>
          </p:nvPr>
        </p:nvSpPr>
        <p:spPr/>
        <p:txBody>
          <a:bodyPr/>
          <a:lstStyle/>
          <a:p>
            <a:r>
              <a:rPr lang="da-DK" dirty="0"/>
              <a:t>Parterne får derudover til opgave at være garanter for, at afprøvningen anerkendes på arbejdsmarkedet inden for de jobområder og jobfunktioner, som kurset retter sig imod</a:t>
            </a:r>
            <a:r>
              <a:rPr lang="da-DK" dirty="0" smtClean="0"/>
              <a:t>.</a:t>
            </a:r>
          </a:p>
          <a:p>
            <a:r>
              <a:rPr lang="da-DK" dirty="0"/>
              <a:t>Den enkelte uddannelsesinstitution skal sikre, at der tilbydes prøver</a:t>
            </a:r>
            <a:r>
              <a:rPr lang="da-DK" dirty="0" smtClean="0"/>
              <a:t>.</a:t>
            </a:r>
          </a:p>
          <a:p>
            <a:r>
              <a:rPr lang="da-DK" dirty="0" smtClean="0"/>
              <a:t>Dertil </a:t>
            </a:r>
            <a:r>
              <a:rPr lang="da-DK" dirty="0"/>
              <a:t>skal uddannelsesinstitutionerne kunne opgøre, hvor mange elever der </a:t>
            </a:r>
            <a:r>
              <a:rPr lang="da-DK" dirty="0" smtClean="0"/>
              <a:t>består </a:t>
            </a:r>
            <a:r>
              <a:rPr lang="da-DK" dirty="0"/>
              <a:t>prøverne, så der løbende kan udarbejdes en kvalitetsvurdering af </a:t>
            </a:r>
            <a:r>
              <a:rPr lang="da-DK" dirty="0" smtClean="0"/>
              <a:t>skolerne</a:t>
            </a:r>
            <a:r>
              <a:rPr lang="da-DK" dirty="0"/>
              <a:t>. Denne kan fx indgå i en dialog om, hvorvidt skolerne skal bevare deres udbudsret ved udbudsrunderne</a:t>
            </a:r>
            <a:r>
              <a:rPr lang="da-DK" dirty="0" smtClean="0"/>
              <a:t>.</a:t>
            </a:r>
          </a:p>
          <a:p>
            <a:r>
              <a:rPr lang="da-DK" dirty="0" smtClean="0"/>
              <a:t>Det </a:t>
            </a:r>
            <a:r>
              <a:rPr lang="da-DK" dirty="0"/>
              <a:t>skal være muligt at tage en prøve igen eller tage kurset forfra, hvis man ikke består den afsluttende prøve i første forsøg.</a:t>
            </a:r>
          </a:p>
        </p:txBody>
      </p:sp>
    </p:spTree>
    <p:extLst>
      <p:ext uri="{BB962C8B-B14F-4D97-AF65-F5344CB8AC3E}">
        <p14:creationId xmlns:p14="http://schemas.microsoft.com/office/powerpoint/2010/main" val="1135812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Erfaringer med test</a:t>
            </a:r>
            <a:endParaRPr lang="da-DK" b="1" dirty="0"/>
          </a:p>
        </p:txBody>
      </p:sp>
      <p:sp>
        <p:nvSpPr>
          <p:cNvPr id="3" name="Pladsholder til indhold 2"/>
          <p:cNvSpPr>
            <a:spLocks noGrp="1"/>
          </p:cNvSpPr>
          <p:nvPr>
            <p:ph idx="1"/>
          </p:nvPr>
        </p:nvSpPr>
        <p:spPr/>
        <p:txBody>
          <a:bodyPr>
            <a:normAutofit lnSpcReduction="10000"/>
          </a:bodyPr>
          <a:lstStyle/>
          <a:p>
            <a:r>
              <a:rPr lang="da-DK" dirty="0" smtClean="0"/>
              <a:t>Certifikat-, kontrakt- og eksamensuddannelser</a:t>
            </a:r>
          </a:p>
          <a:p>
            <a:r>
              <a:rPr lang="da-DK" dirty="0" smtClean="0"/>
              <a:t>AMU´s målgruppe: Mange har problemer med at regne, læse og skrive, men ser positivt på prøver. Der er ingen grund til at have berøringsangst overfor målgruppen. Dog har præsentationen, forberedelsen og præmisserne stor betydning.</a:t>
            </a:r>
            <a:endParaRPr lang="da-DK" dirty="0"/>
          </a:p>
          <a:p>
            <a:r>
              <a:rPr lang="da-DK" dirty="0" smtClean="0"/>
              <a:t>Faglærere ønsker prøver som redskab i undervisningen og har i et vist omfang allerede anvendt selvudviklede prøver</a:t>
            </a:r>
          </a:p>
          <a:p>
            <a:r>
              <a:rPr lang="da-DK" dirty="0" smtClean="0"/>
              <a:t>Prøver virker disciplinerende og prøver kan anvendes med et læringssigte</a:t>
            </a:r>
          </a:p>
          <a:p>
            <a:r>
              <a:rPr lang="da-DK" dirty="0" smtClean="0"/>
              <a:t>Prøver lader ikke til at være en barriere for lyst til uddannelse</a:t>
            </a:r>
          </a:p>
          <a:p>
            <a:endParaRPr lang="da-DK" dirty="0"/>
          </a:p>
        </p:txBody>
      </p:sp>
    </p:spTree>
    <p:extLst>
      <p:ext uri="{BB962C8B-B14F-4D97-AF65-F5344CB8AC3E}">
        <p14:creationId xmlns:p14="http://schemas.microsoft.com/office/powerpoint/2010/main" val="132944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Erfaringer med test</a:t>
            </a:r>
          </a:p>
        </p:txBody>
      </p:sp>
      <p:sp>
        <p:nvSpPr>
          <p:cNvPr id="3" name="Pladsholder til indhold 2"/>
          <p:cNvSpPr>
            <a:spLocks noGrp="1"/>
          </p:cNvSpPr>
          <p:nvPr>
            <p:ph idx="1"/>
          </p:nvPr>
        </p:nvSpPr>
        <p:spPr/>
        <p:txBody>
          <a:bodyPr/>
          <a:lstStyle/>
          <a:p>
            <a:r>
              <a:rPr lang="da-DK" dirty="0" smtClean="0"/>
              <a:t>Ensartethed i niveau og undervisning på tværs af skoler – gennemsigtighed for brugerne af AMU</a:t>
            </a:r>
          </a:p>
          <a:p>
            <a:r>
              <a:rPr lang="da-DK" dirty="0" smtClean="0"/>
              <a:t>Anerkendelse af uddannelserne i branchen og i det øvrige uddannelsessystem</a:t>
            </a:r>
          </a:p>
          <a:p>
            <a:r>
              <a:rPr lang="da-DK" dirty="0" smtClean="0"/>
              <a:t>Styrker læring og dokumenterer</a:t>
            </a:r>
          </a:p>
          <a:p>
            <a:r>
              <a:rPr lang="da-DK" dirty="0" smtClean="0"/>
              <a:t>Der skal stadig være kursisten og læringen der skal være i centrum og være udgangspunktet</a:t>
            </a:r>
          </a:p>
          <a:p>
            <a:r>
              <a:rPr lang="da-DK" dirty="0"/>
              <a:t>Kursisterne skal være sikre på, hvad det er der er måleparametre, vurderingskriterier mv.</a:t>
            </a:r>
          </a:p>
          <a:p>
            <a:pPr marL="0" indent="0">
              <a:buNone/>
            </a:pPr>
            <a:endParaRPr lang="da-DK" dirty="0"/>
          </a:p>
        </p:txBody>
      </p:sp>
    </p:spTree>
    <p:extLst>
      <p:ext uri="{BB962C8B-B14F-4D97-AF65-F5344CB8AC3E}">
        <p14:creationId xmlns:p14="http://schemas.microsoft.com/office/powerpoint/2010/main" val="450242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Opgaver</a:t>
            </a:r>
            <a:endParaRPr lang="da-DK" b="1" dirty="0"/>
          </a:p>
        </p:txBody>
      </p:sp>
      <p:sp>
        <p:nvSpPr>
          <p:cNvPr id="3" name="Pladsholder til indhold 2"/>
          <p:cNvSpPr>
            <a:spLocks noGrp="1"/>
          </p:cNvSpPr>
          <p:nvPr>
            <p:ph idx="1"/>
          </p:nvPr>
        </p:nvSpPr>
        <p:spPr/>
        <p:txBody>
          <a:bodyPr/>
          <a:lstStyle/>
          <a:p>
            <a:r>
              <a:rPr lang="da-DK" dirty="0" smtClean="0"/>
              <a:t>Central udvikling af ”gode” test, der gennemføres uden at det går på bekostning af undervisningen</a:t>
            </a:r>
          </a:p>
          <a:p>
            <a:r>
              <a:rPr lang="da-DK" dirty="0" smtClean="0"/>
              <a:t>Det der undervises i, og det der testes, skal harmonere – undervisningsmateriale/undervisningsplaner</a:t>
            </a:r>
          </a:p>
          <a:p>
            <a:r>
              <a:rPr lang="da-DK" dirty="0" smtClean="0"/>
              <a:t>Konsekvenser af testresultater fastlægges</a:t>
            </a:r>
          </a:p>
          <a:p>
            <a:r>
              <a:rPr lang="da-DK" dirty="0" smtClean="0"/>
              <a:t>Omfang af tests - hvilke kurser skal/bør fritages </a:t>
            </a:r>
          </a:p>
          <a:p>
            <a:r>
              <a:rPr lang="da-DK" dirty="0" smtClean="0"/>
              <a:t>Anvendte digitale systemer/platforme</a:t>
            </a:r>
            <a:endParaRPr lang="da-DK" dirty="0"/>
          </a:p>
        </p:txBody>
      </p:sp>
    </p:spTree>
    <p:extLst>
      <p:ext uri="{BB962C8B-B14F-4D97-AF65-F5344CB8AC3E}">
        <p14:creationId xmlns:p14="http://schemas.microsoft.com/office/powerpoint/2010/main" val="4065788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Forberedelse, indhold og feedback</a:t>
            </a:r>
            <a:endParaRPr lang="da-DK" b="1" dirty="0"/>
          </a:p>
        </p:txBody>
      </p:sp>
      <p:sp>
        <p:nvSpPr>
          <p:cNvPr id="3" name="Pladsholder til indhold 2"/>
          <p:cNvSpPr>
            <a:spLocks noGrp="1"/>
          </p:cNvSpPr>
          <p:nvPr>
            <p:ph idx="1"/>
          </p:nvPr>
        </p:nvSpPr>
        <p:spPr/>
        <p:txBody>
          <a:bodyPr/>
          <a:lstStyle/>
          <a:p>
            <a:r>
              <a:rPr lang="da-DK" dirty="0" smtClean="0"/>
              <a:t>Formålet </a:t>
            </a:r>
            <a:r>
              <a:rPr lang="da-DK" dirty="0"/>
              <a:t>med prøve og </a:t>
            </a:r>
            <a:r>
              <a:rPr lang="da-DK" dirty="0" smtClean="0"/>
              <a:t>test skal være synligt og klart før kursusstart</a:t>
            </a:r>
          </a:p>
          <a:p>
            <a:r>
              <a:rPr lang="da-DK" dirty="0" smtClean="0"/>
              <a:t>Prøven eller testen skal afspejle det der er undervist i</a:t>
            </a:r>
          </a:p>
          <a:p>
            <a:r>
              <a:rPr lang="da-DK" dirty="0"/>
              <a:t>Vurderingskriterier skal være tydelige for kursisten</a:t>
            </a:r>
          </a:p>
          <a:p>
            <a:r>
              <a:rPr lang="da-DK" dirty="0" smtClean="0"/>
              <a:t>Forbered kursisterne på prøve og niveau</a:t>
            </a:r>
          </a:p>
          <a:p>
            <a:r>
              <a:rPr lang="da-DK" dirty="0" smtClean="0"/>
              <a:t>Feedback på prøveresultat og konsekvenser</a:t>
            </a:r>
          </a:p>
          <a:p>
            <a:r>
              <a:rPr lang="da-DK" dirty="0"/>
              <a:t>At præsentere prøven på en hensigtsmæssig måde er en pædagogisk opgave</a:t>
            </a:r>
          </a:p>
          <a:p>
            <a:endParaRPr lang="da-DK" dirty="0"/>
          </a:p>
          <a:p>
            <a:pPr marL="0" indent="0">
              <a:buNone/>
            </a:pPr>
            <a:endParaRPr lang="da-DK" dirty="0"/>
          </a:p>
        </p:txBody>
      </p:sp>
    </p:spTree>
    <p:extLst>
      <p:ext uri="{BB962C8B-B14F-4D97-AF65-F5344CB8AC3E}">
        <p14:creationId xmlns:p14="http://schemas.microsoft.com/office/powerpoint/2010/main" val="2371893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1092</TotalTime>
  <Words>537</Words>
  <Application>Microsoft Office PowerPoint</Application>
  <PresentationFormat>Widescreen</PresentationFormat>
  <Paragraphs>42</Paragraphs>
  <Slides>8</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Calibri Light</vt:lpstr>
      <vt:lpstr>Office-tema</vt:lpstr>
      <vt:lpstr>Erfaringer med test og prøver på BAI´s område</vt:lpstr>
      <vt:lpstr>Fra trepartsaftalen</vt:lpstr>
      <vt:lpstr>Fra trepartsaftalen</vt:lpstr>
      <vt:lpstr>Fra trepartsaftalen</vt:lpstr>
      <vt:lpstr>Erfaringer med test</vt:lpstr>
      <vt:lpstr>Erfaringer med test</vt:lpstr>
      <vt:lpstr>Opgaver</vt:lpstr>
      <vt:lpstr>Forberedelse, indhold og feedback</vt:lpstr>
    </vt:vector>
  </TitlesOfParts>
  <Company>Byggeriets Uddannelser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af prøveformer og test i BAI´s arbejdsmarkedsuddannelser gennem forsøg og evaluering - analyse</dc:title>
  <dc:creator>Rasmus Zier Bro</dc:creator>
  <cp:lastModifiedBy>Rasmus Zier Bro</cp:lastModifiedBy>
  <cp:revision>29</cp:revision>
  <cp:lastPrinted>2016-11-14T12:57:59Z</cp:lastPrinted>
  <dcterms:created xsi:type="dcterms:W3CDTF">2016-11-03T12:48:22Z</dcterms:created>
  <dcterms:modified xsi:type="dcterms:W3CDTF">2017-11-04T10:35:32Z</dcterms:modified>
</cp:coreProperties>
</file>