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04" r:id="rId1"/>
  </p:sldMasterIdLst>
  <p:notesMasterIdLst>
    <p:notesMasterId r:id="rId23"/>
  </p:notesMasterIdLst>
  <p:handoutMasterIdLst>
    <p:handoutMasterId r:id="rId24"/>
  </p:handoutMasterIdLst>
  <p:sldIdLst>
    <p:sldId id="320" r:id="rId2"/>
    <p:sldId id="366" r:id="rId3"/>
    <p:sldId id="374" r:id="rId4"/>
    <p:sldId id="281" r:id="rId5"/>
    <p:sldId id="340" r:id="rId6"/>
    <p:sldId id="342" r:id="rId7"/>
    <p:sldId id="348" r:id="rId8"/>
    <p:sldId id="365" r:id="rId9"/>
    <p:sldId id="364" r:id="rId10"/>
    <p:sldId id="356" r:id="rId11"/>
    <p:sldId id="373" r:id="rId12"/>
    <p:sldId id="361" r:id="rId13"/>
    <p:sldId id="367" r:id="rId14"/>
    <p:sldId id="369" r:id="rId15"/>
    <p:sldId id="372" r:id="rId16"/>
    <p:sldId id="368" r:id="rId17"/>
    <p:sldId id="376" r:id="rId18"/>
    <p:sldId id="377" r:id="rId19"/>
    <p:sldId id="370" r:id="rId20"/>
    <p:sldId id="327" r:id="rId21"/>
    <p:sldId id="375" r:id="rId22"/>
  </p:sldIdLst>
  <p:sldSz cx="9144000" cy="6858000" type="screen4x3"/>
  <p:notesSz cx="6797675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843"/>
    <a:srgbClr val="66FF66"/>
    <a:srgbClr val="C90015"/>
    <a:srgbClr val="A7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89803" autoAdjust="0"/>
  </p:normalViewPr>
  <p:slideViewPr>
    <p:cSldViewPr>
      <p:cViewPr varScale="1">
        <p:scale>
          <a:sx n="128" d="100"/>
          <a:sy n="128" d="100"/>
        </p:scale>
        <p:origin x="111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13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16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AF8EB-6699-4AE0-B421-A88EC1D142BF}" type="datetimeFigureOut">
              <a:rPr lang="da-DK" smtClean="0"/>
              <a:t>02-10-2018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B4081-853F-4DEF-8DCB-77BEA28177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1222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F8FF3E7-46D0-4F63-92EC-5CBDA90908DB}" type="datetimeFigureOut">
              <a:rPr lang="da-DK"/>
              <a:pPr>
                <a:defRPr/>
              </a:pPr>
              <a:t>02-10-2018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 smtClean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4A9DC5F-AB69-4FC8-9668-647C3B87FA3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473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12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5270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603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337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682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6953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9573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3672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966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2290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276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606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255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9265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9260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081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5454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76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115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6734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9DC5F-AB69-4FC8-9668-647C3B87FA3E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06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yggeriet_uddannelser_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638" y="260350"/>
            <a:ext cx="19319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94025"/>
            <a:ext cx="7772400" cy="1443038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05338"/>
            <a:ext cx="6400800" cy="1271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8433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DCE3C-5CDF-4B6F-B615-5AF84BA64C92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155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42B05-DDFE-436A-8386-E74B2B6CBBC8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702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717C-FC9B-4288-B33F-4B5AD5E69DD3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870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D69FD-139A-4E66-82E7-C8E3253FE8E6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550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D6718-3AE0-4525-80AF-C670F1D1805F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30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49FAE-552B-4C49-8E7A-30D996315236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775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96550-E910-470F-AECC-0203ABB48678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42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585FC-4014-432D-9A75-7F4B2F90D066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953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6E3E-31A2-4A39-9C91-84C2C3BE3C0F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231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dirty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EEFB4-FE20-49B9-9D52-4F01169354D7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406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851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61843"/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61843"/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61843"/>
                </a:solidFill>
              </a:defRPr>
            </a:lvl1pPr>
          </a:lstStyle>
          <a:p>
            <a:pPr>
              <a:defRPr/>
            </a:pPr>
            <a:fld id="{5C25EEB0-43DC-4D9A-A083-646F68B2D3D6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  <p:pic>
        <p:nvPicPr>
          <p:cNvPr id="1031" name="Picture 7" descr="Byggeriet_uddannelser_logo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69225" y="260350"/>
            <a:ext cx="9096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57150">
            <a:solidFill>
              <a:srgbClr val="A7ABA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dirty="0">
              <a:solidFill>
                <a:srgbClr val="0618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4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61843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90015"/>
        </a:buClr>
        <a:buChar char="•"/>
        <a:defRPr sz="2400">
          <a:solidFill>
            <a:srgbClr val="06184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90015"/>
        </a:buClr>
        <a:buChar char="•"/>
        <a:defRPr sz="2000">
          <a:solidFill>
            <a:srgbClr val="06184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90015"/>
        </a:buClr>
        <a:buChar char="•"/>
        <a:defRPr>
          <a:solidFill>
            <a:srgbClr val="06184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90015"/>
        </a:buClr>
        <a:buChar char="•"/>
        <a:defRPr sz="1600">
          <a:solidFill>
            <a:srgbClr val="06184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90015"/>
        </a:buClr>
        <a:buChar char="•"/>
        <a:defRPr sz="1600">
          <a:solidFill>
            <a:srgbClr val="06184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90015"/>
        </a:buClr>
        <a:buChar char="•"/>
        <a:defRPr sz="1600">
          <a:solidFill>
            <a:srgbClr val="06184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90015"/>
        </a:buClr>
        <a:buChar char="•"/>
        <a:defRPr sz="1600">
          <a:solidFill>
            <a:srgbClr val="06184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90015"/>
        </a:buClr>
        <a:buChar char="•"/>
        <a:defRPr sz="1600">
          <a:solidFill>
            <a:srgbClr val="06184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90015"/>
        </a:buClr>
        <a:buChar char="•"/>
        <a:defRPr sz="1600">
          <a:solidFill>
            <a:srgbClr val="061843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mhc@bygud.dk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psl@bygud.dk" TargetMode="External"/><Relationship Id="rId5" Type="http://schemas.openxmlformats.org/officeDocument/2006/relationships/image" Target="../media/image17.jpeg"/><Relationship Id="rId4" Type="http://schemas.openxmlformats.org/officeDocument/2006/relationships/hyperlink" Target="mailto:amj@bygud.d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ygud@bygud.d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ygud.dk/erhvervsuddannelser/generel-information/vejledninger-til-luu/persondataforordninge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bygud.dk/erhvervsuddannelser/generel-information/personoplysninger/" TargetMode="External"/><Relationship Id="rId4" Type="http://schemas.openxmlformats.org/officeDocument/2006/relationships/hyperlink" Target="mailto:hh@bygud.d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924944"/>
            <a:ext cx="7772400" cy="1443037"/>
          </a:xfrm>
        </p:spPr>
        <p:txBody>
          <a:bodyPr/>
          <a:lstStyle/>
          <a:p>
            <a:pPr eaLnBrk="1" hangingPunct="1"/>
            <a:r>
              <a:rPr lang="da-DK" dirty="0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221088"/>
            <a:ext cx="9144000" cy="2038350"/>
          </a:xfrm>
        </p:spPr>
        <p:txBody>
          <a:bodyPr/>
          <a:lstStyle/>
          <a:p>
            <a:pPr eaLnBrk="1" hangingPunct="1"/>
            <a:r>
              <a:rPr lang="da-DK" dirty="0" smtClean="0"/>
              <a:t>Konference for lokale uddannelsesudvalg</a:t>
            </a:r>
            <a:br>
              <a:rPr lang="da-DK" dirty="0" smtClean="0"/>
            </a:br>
            <a:r>
              <a:rPr lang="da-DK" dirty="0" smtClean="0"/>
              <a:t>Oktober 2018</a:t>
            </a:r>
          </a:p>
        </p:txBody>
      </p:sp>
    </p:spTree>
    <p:extLst>
      <p:ext uri="{BB962C8B-B14F-4D97-AF65-F5344CB8AC3E}">
        <p14:creationId xmlns:p14="http://schemas.microsoft.com/office/powerpoint/2010/main" val="8640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Hvad kommer der til at ske … Nyt regeringsudspil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10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539552" y="1700807"/>
            <a:ext cx="8291513" cy="4544417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endParaRPr lang="da-DK" sz="2000" dirty="0"/>
          </a:p>
          <a:p>
            <a:pPr>
              <a:spcBef>
                <a:spcPts val="0"/>
              </a:spcBef>
            </a:pPr>
            <a:r>
              <a:rPr lang="da-DK" sz="2000" dirty="0" smtClean="0"/>
              <a:t>Erhvervsskolernes økonomi til drøftelse</a:t>
            </a:r>
          </a:p>
          <a:p>
            <a:pPr>
              <a:spcBef>
                <a:spcPts val="0"/>
              </a:spcBef>
            </a:pPr>
            <a:endParaRPr lang="da-DK" sz="2000" dirty="0"/>
          </a:p>
          <a:p>
            <a:pPr>
              <a:spcBef>
                <a:spcPts val="0"/>
              </a:spcBef>
            </a:pPr>
            <a:r>
              <a:rPr lang="da-DK" sz="2000" dirty="0" smtClean="0"/>
              <a:t>Forøget indsats på folkeskolen i forhold til de praktiske fag</a:t>
            </a:r>
          </a:p>
          <a:p>
            <a:pPr>
              <a:spcBef>
                <a:spcPts val="0"/>
              </a:spcBef>
            </a:pPr>
            <a:endParaRPr lang="da-DK" sz="2000" dirty="0" smtClean="0"/>
          </a:p>
          <a:p>
            <a:pPr>
              <a:spcBef>
                <a:spcPts val="0"/>
              </a:spcBef>
            </a:pPr>
            <a:r>
              <a:rPr lang="da-DK" sz="2000" dirty="0" smtClean="0"/>
              <a:t>Ny </a:t>
            </a:r>
            <a:r>
              <a:rPr lang="da-DK" sz="2000" dirty="0"/>
              <a:t>forberedende grunduddannelse (FGU</a:t>
            </a:r>
            <a:r>
              <a:rPr lang="da-DK" sz="2000" dirty="0" smtClean="0"/>
              <a:t>) koordineret kommunal    ungeindsats fra august 2019</a:t>
            </a:r>
          </a:p>
          <a:p>
            <a:pPr>
              <a:spcBef>
                <a:spcPts val="0"/>
              </a:spcBef>
            </a:pPr>
            <a:endParaRPr lang="da-DK" sz="2000" dirty="0"/>
          </a:p>
          <a:p>
            <a:pPr>
              <a:spcBef>
                <a:spcPts val="0"/>
              </a:spcBef>
            </a:pPr>
            <a:r>
              <a:rPr lang="da-DK" sz="2000" dirty="0" smtClean="0"/>
              <a:t>10. klasser ud på erhvervsskolerne</a:t>
            </a:r>
          </a:p>
        </p:txBody>
      </p:sp>
      <p:sp>
        <p:nvSpPr>
          <p:cNvPr id="3" name="Rektangel 2"/>
          <p:cNvSpPr/>
          <p:nvPr/>
        </p:nvSpPr>
        <p:spPr>
          <a:xfrm>
            <a:off x="539552" y="227687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794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Fordelsuddannelser, kvoter og dimensionering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11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700213"/>
            <a:ext cx="8291513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479086" y="1916832"/>
            <a:ext cx="81472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000" dirty="0" smtClean="0">
              <a:latin typeface="+mn-lt"/>
            </a:endParaRPr>
          </a:p>
          <a:p>
            <a:r>
              <a:rPr lang="da-DK" sz="2000" dirty="0" smtClean="0">
                <a:latin typeface="+mn-lt"/>
              </a:rPr>
              <a:t>Alle </a:t>
            </a:r>
            <a:r>
              <a:rPr lang="da-DK" sz="2000" dirty="0">
                <a:latin typeface="+mn-lt"/>
              </a:rPr>
              <a:t>uddannelser i Byggeriets Uddannelser har i </a:t>
            </a:r>
            <a:r>
              <a:rPr lang="da-DK" sz="2000" dirty="0" smtClean="0">
                <a:latin typeface="+mn-lt"/>
              </a:rPr>
              <a:t>2018-19 </a:t>
            </a:r>
            <a:r>
              <a:rPr lang="da-DK" sz="2000" dirty="0">
                <a:latin typeface="+mn-lt"/>
              </a:rPr>
              <a:t>frit optag </a:t>
            </a:r>
            <a:r>
              <a:rPr lang="da-DK" sz="2000" dirty="0" smtClean="0">
                <a:latin typeface="+mn-lt"/>
              </a:rPr>
              <a:t>uden dimensionering med kvoter på </a:t>
            </a:r>
            <a:r>
              <a:rPr lang="da-DK" sz="2000" dirty="0">
                <a:latin typeface="+mn-lt"/>
              </a:rPr>
              <a:t>2. del og skolepraktik.</a:t>
            </a:r>
          </a:p>
          <a:p>
            <a:endParaRPr lang="da-DK" sz="2000" dirty="0" smtClean="0">
              <a:latin typeface="+mn-lt"/>
            </a:endParaRPr>
          </a:p>
          <a:p>
            <a:r>
              <a:rPr lang="da-DK" sz="2000" dirty="0" smtClean="0">
                <a:latin typeface="+mn-lt"/>
              </a:rPr>
              <a:t>I 2019 er følgende fordelsuddannelser:</a:t>
            </a:r>
            <a:endParaRPr lang="da-DK" sz="2400" dirty="0" smtClean="0">
              <a:latin typeface="+mn-lt"/>
            </a:endParaRPr>
          </a:p>
          <a:p>
            <a:pPr marL="360000">
              <a:buFont typeface="Arial" panose="020B0604020202020204" pitchFamily="34" charset="0"/>
              <a:buChar char="•"/>
            </a:pPr>
            <a:r>
              <a:rPr lang="da-DK" sz="2000" dirty="0" err="1">
                <a:latin typeface="+mn-lt"/>
              </a:rPr>
              <a:t>Anlægsstruktør</a:t>
            </a:r>
            <a:r>
              <a:rPr lang="da-DK" sz="2000" dirty="0">
                <a:latin typeface="+mn-lt"/>
              </a:rPr>
              <a:t>, </a:t>
            </a:r>
            <a:r>
              <a:rPr lang="da-DK" sz="2000" dirty="0" err="1" smtClean="0">
                <a:latin typeface="+mn-lt"/>
              </a:rPr>
              <a:t>bygningsstruktør</a:t>
            </a:r>
            <a:r>
              <a:rPr lang="da-DK" sz="2000" dirty="0" smtClean="0">
                <a:latin typeface="+mn-lt"/>
              </a:rPr>
              <a:t> </a:t>
            </a:r>
            <a:r>
              <a:rPr lang="da-DK" sz="2000" dirty="0">
                <a:latin typeface="+mn-lt"/>
              </a:rPr>
              <a:t>og </a:t>
            </a:r>
            <a:r>
              <a:rPr lang="da-DK" sz="2000" dirty="0" smtClean="0">
                <a:latin typeface="+mn-lt"/>
              </a:rPr>
              <a:t>brolægger</a:t>
            </a:r>
          </a:p>
          <a:p>
            <a:pPr marL="3600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n-lt"/>
              </a:rPr>
              <a:t>Tagdækker </a:t>
            </a:r>
            <a:endParaRPr lang="da-DK" sz="2000" dirty="0">
              <a:latin typeface="+mn-lt"/>
            </a:endParaRPr>
          </a:p>
          <a:p>
            <a:pPr marL="3600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n-lt"/>
              </a:rPr>
              <a:t>Teknisk isolatør</a:t>
            </a:r>
            <a:endParaRPr lang="da-DK" sz="2000" dirty="0">
              <a:latin typeface="+mn-lt"/>
            </a:endParaRPr>
          </a:p>
          <a:p>
            <a:pPr marL="360000">
              <a:buFont typeface="Arial" panose="020B0604020202020204" pitchFamily="34" charset="0"/>
              <a:buChar char="•"/>
            </a:pPr>
            <a:endParaRPr lang="da-DK" sz="2000" dirty="0">
              <a:latin typeface="+mn-lt"/>
            </a:endParaRPr>
          </a:p>
          <a:p>
            <a:r>
              <a:rPr lang="da-DK" sz="2000" dirty="0">
                <a:latin typeface="+mn-lt"/>
              </a:rPr>
              <a:t>For at være en fordelsuddannelse, skal der forventes mangel på udlærte </a:t>
            </a:r>
            <a:r>
              <a:rPr lang="da-DK" sz="2000" dirty="0" smtClean="0">
                <a:latin typeface="+mn-lt"/>
              </a:rPr>
              <a:t>og være </a:t>
            </a:r>
            <a:r>
              <a:rPr lang="da-DK" sz="2000" dirty="0">
                <a:latin typeface="+mn-lt"/>
              </a:rPr>
              <a:t>gode muligheder for praktikpladser</a:t>
            </a:r>
            <a:r>
              <a:rPr lang="da-DK" sz="2000" dirty="0" smtClean="0">
                <a:latin typeface="+mn-lt"/>
              </a:rPr>
              <a:t>. Dertil </a:t>
            </a:r>
            <a:r>
              <a:rPr lang="da-DK" sz="2000" dirty="0">
                <a:latin typeface="+mn-lt"/>
              </a:rPr>
              <a:t>skal der være tilslutning fra den ”tilhørende” arbejdsgiverorganisation.</a:t>
            </a:r>
            <a:r>
              <a:rPr lang="da-DK" sz="2400" dirty="0"/>
              <a:t/>
            </a:r>
            <a:br>
              <a:rPr lang="da-DK" sz="2400" dirty="0"/>
            </a:br>
            <a:r>
              <a:rPr lang="da-DK" sz="2000" dirty="0" smtClean="0">
                <a:latin typeface="+mn-lt"/>
              </a:rPr>
              <a:t> </a:t>
            </a:r>
            <a:endParaRPr lang="da-DK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955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Praktikpladsopsøgende arbejde  og AUB-midler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12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457200" y="220486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da-DK" sz="2000" kern="0" dirty="0" smtClean="0">
                <a:latin typeface="+mn-lt"/>
              </a:rPr>
              <a:t>De lokale uddannelsesudvalg har mange </a:t>
            </a:r>
            <a:r>
              <a:rPr lang="da-DK" sz="2000" b="1" kern="0" dirty="0" smtClean="0">
                <a:latin typeface="+mn-lt"/>
              </a:rPr>
              <a:t>AUB-projekter </a:t>
            </a:r>
            <a:r>
              <a:rPr lang="da-DK" sz="2000" kern="0" dirty="0" smtClean="0">
                <a:latin typeface="+mn-lt"/>
              </a:rPr>
              <a:t>for at skaffe flere praktikpladser.</a:t>
            </a:r>
          </a:p>
          <a:p>
            <a:endParaRPr lang="da-DK" sz="2000" kern="0" dirty="0" smtClean="0">
              <a:latin typeface="+mn-lt"/>
            </a:endParaRPr>
          </a:p>
          <a:p>
            <a:r>
              <a:rPr lang="da-DK" sz="2000" kern="0" dirty="0" smtClean="0">
                <a:latin typeface="+mn-lt"/>
              </a:rPr>
              <a:t>Mange </a:t>
            </a:r>
            <a:r>
              <a:rPr lang="da-DK" sz="2000" kern="0" dirty="0">
                <a:latin typeface="+mn-lt"/>
              </a:rPr>
              <a:t>gode lokale </a:t>
            </a:r>
            <a:r>
              <a:rPr lang="da-DK" sz="2000" kern="0" dirty="0" smtClean="0">
                <a:latin typeface="+mn-lt"/>
              </a:rPr>
              <a:t>initiativer – stor indsats. </a:t>
            </a:r>
            <a:endParaRPr lang="da-DK" sz="2000" kern="0" dirty="0">
              <a:latin typeface="+mn-lt"/>
            </a:endParaRPr>
          </a:p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kern="0" dirty="0">
                <a:latin typeface="+mn-lt"/>
              </a:rPr>
              <a:t>Forår </a:t>
            </a:r>
            <a:r>
              <a:rPr lang="da-DK" kern="0" dirty="0" smtClean="0">
                <a:latin typeface="+mn-lt"/>
              </a:rPr>
              <a:t>2017 	– bevilget 5,1 mio. </a:t>
            </a:r>
            <a:r>
              <a:rPr lang="da-DK" kern="0" dirty="0">
                <a:latin typeface="+mn-lt"/>
              </a:rPr>
              <a:t>fordelt på </a:t>
            </a:r>
            <a:r>
              <a:rPr lang="da-DK" kern="0" dirty="0" smtClean="0">
                <a:latin typeface="+mn-lt"/>
              </a:rPr>
              <a:t>23 </a:t>
            </a:r>
            <a:r>
              <a:rPr lang="da-DK" kern="0" dirty="0">
                <a:latin typeface="+mn-lt"/>
              </a:rPr>
              <a:t>ansøgninger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da-DK" kern="0" dirty="0">
                <a:latin typeface="+mn-lt"/>
              </a:rPr>
              <a:t>Efterår </a:t>
            </a:r>
            <a:r>
              <a:rPr lang="da-DK" kern="0" dirty="0" smtClean="0">
                <a:latin typeface="+mn-lt"/>
              </a:rPr>
              <a:t>2017 	– bevilget  0,8 mio. </a:t>
            </a:r>
            <a:r>
              <a:rPr lang="da-DK" kern="0" dirty="0">
                <a:latin typeface="+mn-lt"/>
              </a:rPr>
              <a:t>fordelt </a:t>
            </a:r>
            <a:r>
              <a:rPr lang="da-DK" kern="0" dirty="0" smtClean="0">
                <a:latin typeface="+mn-lt"/>
              </a:rPr>
              <a:t>på 6 ansøgninger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da-DK" kern="0" dirty="0" smtClean="0">
                <a:latin typeface="+mn-lt"/>
              </a:rPr>
              <a:t>Forår 2018 	– bevilget 4,7 mio. fordelt på 22 ansøgninger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da-DK" kern="0" dirty="0" smtClean="0">
                <a:latin typeface="+mn-lt"/>
              </a:rPr>
              <a:t>Efterår 2018 	– ansøgt 4,7 mio. fordelt på 24 ansøgninger.</a:t>
            </a:r>
          </a:p>
          <a:p>
            <a:pPr>
              <a:buClrTx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4174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Digitale undervisningsmidler – I </a:t>
            </a:r>
            <a:r>
              <a:rPr lang="da-DK" sz="1800" dirty="0" err="1" smtClean="0"/>
              <a:t>Praxis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13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470305" y="1694512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Sammen med forlaget </a:t>
            </a:r>
            <a:r>
              <a:rPr lang="da-DK" dirty="0" err="1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Praxis</a:t>
            </a: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 er Byggeriets Uddannelser ved at udvikle en række digitale undervisningsforløb </a:t>
            </a:r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- kaldet </a:t>
            </a:r>
            <a:r>
              <a:rPr lang="da-DK" dirty="0" err="1">
                <a:solidFill>
                  <a:srgbClr val="061843"/>
                </a:solidFill>
                <a:latin typeface="+mj-lt"/>
                <a:ea typeface="+mj-ea"/>
                <a:cs typeface="+mj-cs"/>
              </a:rPr>
              <a:t>iPraxisforløb</a:t>
            </a: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®, der dækker uddannelsernes 2. del af grund- og hele hovedforløb – begyndende med tømrer, murer og </a:t>
            </a:r>
            <a:r>
              <a:rPr lang="da-DK" dirty="0" err="1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struktør</a:t>
            </a: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.</a:t>
            </a:r>
            <a:b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</a:b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/>
            </a:r>
            <a:b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</a:br>
            <a:r>
              <a:rPr lang="da-DK" dirty="0" err="1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iPraxisforløb</a:t>
            </a:r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® supplerer </a:t>
            </a: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fagenes bogpakker med forløb, der indeholder </a:t>
            </a:r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aktiviteter, mulighed for opgaveaflevering samt dialog mellem elever og underviser. </a:t>
            </a:r>
          </a:p>
          <a:p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/>
            </a:r>
            <a:b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</a:b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Lærere </a:t>
            </a:r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kan kopiere, redigere og tilpasse deres kopi </a:t>
            </a: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af forløbene efter </a:t>
            </a:r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ønske og behov, fx ved at lægge egne materialer ind og fjerne, skjule eller ændre </a:t>
            </a: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rækkefølgen.</a:t>
            </a:r>
            <a:b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</a:b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/>
            </a:r>
            <a:b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</a:br>
            <a:r>
              <a:rPr lang="da-DK" dirty="0" smtClean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Eleverne </a:t>
            </a:r>
            <a:r>
              <a:rPr lang="da-DK" dirty="0">
                <a:solidFill>
                  <a:srgbClr val="061843"/>
                </a:solidFill>
                <a:latin typeface="+mj-lt"/>
                <a:ea typeface="+mj-ea"/>
                <a:cs typeface="+mj-cs"/>
              </a:rPr>
              <a:t>kan evalueres undervejs, ligesom progressionen kan følges</a:t>
            </a:r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  <p:pic>
        <p:nvPicPr>
          <p:cNvPr id="8" name="Billede 7"/>
          <p:cNvPicPr/>
          <p:nvPr/>
        </p:nvPicPr>
        <p:blipFill rotWithShape="1">
          <a:blip r:embed="rId3"/>
          <a:srcRect l="57506" t="58331" r="30956" b="13981"/>
          <a:stretch/>
        </p:blipFill>
        <p:spPr bwMode="auto">
          <a:xfrm>
            <a:off x="7638278" y="4194011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Billede 9"/>
          <p:cNvPicPr/>
          <p:nvPr/>
        </p:nvPicPr>
        <p:blipFill rotWithShape="1">
          <a:blip r:embed="rId4"/>
          <a:srcRect l="34490" t="49098" r="54862" b="24024"/>
          <a:stretch/>
        </p:blipFill>
        <p:spPr bwMode="auto">
          <a:xfrm>
            <a:off x="7061728" y="4587170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lede 8"/>
          <p:cNvPicPr/>
          <p:nvPr/>
        </p:nvPicPr>
        <p:blipFill rotWithShape="1">
          <a:blip r:embed="rId5"/>
          <a:srcRect l="46090" t="49034" r="42994" b="24220"/>
          <a:stretch/>
        </p:blipFill>
        <p:spPr bwMode="auto">
          <a:xfrm>
            <a:off x="6578565" y="4998500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Billede 10"/>
          <p:cNvPicPr/>
          <p:nvPr/>
        </p:nvPicPr>
        <p:blipFill rotWithShape="1">
          <a:blip r:embed="rId6"/>
          <a:srcRect l="46038" t="35995" r="42954" b="37298"/>
          <a:stretch/>
        </p:blipFill>
        <p:spPr bwMode="auto">
          <a:xfrm>
            <a:off x="577121" y="4789221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lede 6"/>
          <p:cNvPicPr/>
          <p:nvPr/>
        </p:nvPicPr>
        <p:blipFill rotWithShape="1">
          <a:blip r:embed="rId7"/>
          <a:srcRect l="44667" t="43657" r="44848" b="30547"/>
          <a:stretch/>
        </p:blipFill>
        <p:spPr bwMode="auto">
          <a:xfrm>
            <a:off x="1122772" y="5001813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/>
          <p:cNvPicPr/>
          <p:nvPr/>
        </p:nvPicPr>
        <p:blipFill rotWithShape="1">
          <a:blip r:embed="rId8"/>
          <a:srcRect l="46181" t="36694" r="42727" b="36513"/>
          <a:stretch/>
        </p:blipFill>
        <p:spPr bwMode="auto">
          <a:xfrm>
            <a:off x="1864312" y="5218571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Billede 13"/>
          <p:cNvPicPr/>
          <p:nvPr/>
        </p:nvPicPr>
        <p:blipFill rotWithShape="1">
          <a:blip r:embed="rId9"/>
          <a:srcRect l="69257" t="57215" r="19890" b="16159"/>
          <a:stretch/>
        </p:blipFill>
        <p:spPr bwMode="auto">
          <a:xfrm>
            <a:off x="4639332" y="4767939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Billede 12"/>
          <p:cNvPicPr/>
          <p:nvPr/>
        </p:nvPicPr>
        <p:blipFill rotWithShape="1">
          <a:blip r:embed="rId10"/>
          <a:srcRect l="57584" t="42753" r="31210" b="30824"/>
          <a:stretch/>
        </p:blipFill>
        <p:spPr bwMode="auto">
          <a:xfrm>
            <a:off x="4086227" y="4998500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Billede 14"/>
          <p:cNvPicPr/>
          <p:nvPr/>
        </p:nvPicPr>
        <p:blipFill rotWithShape="1">
          <a:blip r:embed="rId11"/>
          <a:srcRect l="57648" t="36607" r="31455" b="36609"/>
          <a:stretch/>
        </p:blipFill>
        <p:spPr bwMode="auto">
          <a:xfrm>
            <a:off x="5956363" y="5202680"/>
            <a:ext cx="1080000" cy="12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Billede 15"/>
          <p:cNvPicPr/>
          <p:nvPr/>
        </p:nvPicPr>
        <p:blipFill rotWithShape="1">
          <a:blip r:embed="rId12"/>
          <a:srcRect l="46165" t="56021" r="42816" b="17267"/>
          <a:stretch/>
        </p:blipFill>
        <p:spPr bwMode="auto">
          <a:xfrm>
            <a:off x="3241260" y="5217170"/>
            <a:ext cx="1080000" cy="12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2438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AMU </a:t>
            </a:r>
            <a:r>
              <a:rPr lang="da-DK" sz="1800" dirty="0" smtClean="0"/>
              <a:t>Efteruddannelse – VEU reform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14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r>
              <a:rPr lang="da-DK" dirty="0" smtClean="0"/>
              <a:t>		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457200" y="220486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55678" y="1653827"/>
            <a:ext cx="10315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+mn-lt"/>
              </a:rPr>
              <a:t>Kursusrevision i regi af </a:t>
            </a:r>
            <a:r>
              <a:rPr lang="da-DK" dirty="0" smtClean="0">
                <a:latin typeface="+mn-lt"/>
              </a:rPr>
              <a:t>efteruddannelsesudvalgene frem til 1</a:t>
            </a:r>
            <a:r>
              <a:rPr lang="da-DK" dirty="0">
                <a:latin typeface="+mn-lt"/>
              </a:rPr>
              <a:t>. januar 2019 </a:t>
            </a:r>
          </a:p>
        </p:txBody>
      </p:sp>
      <p:sp>
        <p:nvSpPr>
          <p:cNvPr id="8" name="Rektangel 7"/>
          <p:cNvSpPr/>
          <p:nvPr/>
        </p:nvSpPr>
        <p:spPr>
          <a:xfrm>
            <a:off x="455678" y="2060121"/>
            <a:ext cx="7904747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>
                <a:latin typeface="+mn-lt"/>
              </a:rPr>
              <a:t>Generelt </a:t>
            </a:r>
            <a:r>
              <a:rPr lang="da-DK" dirty="0">
                <a:latin typeface="+mn-lt"/>
              </a:rPr>
              <a:t>krav om, at offentligt udbudte arbejdsmarkedsuddannelser skal afsluttes med en </a:t>
            </a:r>
            <a:r>
              <a:rPr lang="da-DK" dirty="0" smtClean="0">
                <a:latin typeface="+mn-lt"/>
              </a:rPr>
              <a:t>prøve. </a:t>
            </a:r>
            <a:r>
              <a:rPr lang="da-DK" dirty="0" err="1" smtClean="0">
                <a:latin typeface="+mn-lt"/>
              </a:rPr>
              <a:t>Overførbarheden</a:t>
            </a:r>
            <a:r>
              <a:rPr lang="da-DK" dirty="0">
                <a:latin typeface="+mn-lt"/>
              </a:rPr>
              <a:t>, kvaliteten og validiteten </a:t>
            </a:r>
            <a:r>
              <a:rPr lang="da-DK" dirty="0" smtClean="0">
                <a:latin typeface="+mn-lt"/>
              </a:rPr>
              <a:t>i </a:t>
            </a:r>
            <a:r>
              <a:rPr lang="da-DK" dirty="0">
                <a:latin typeface="+mn-lt"/>
              </a:rPr>
              <a:t>voksen- og </a:t>
            </a:r>
            <a:r>
              <a:rPr lang="da-DK" dirty="0" smtClean="0">
                <a:latin typeface="+mn-lt"/>
              </a:rPr>
              <a:t>efteruddannelsestilbuddene skal styrkes. Prøverne </a:t>
            </a:r>
            <a:r>
              <a:rPr lang="da-DK" dirty="0">
                <a:latin typeface="+mn-lt"/>
              </a:rPr>
              <a:t>udarbejdes i løbet af 2018 og frem til udgangen af 2019. </a:t>
            </a:r>
          </a:p>
          <a:p>
            <a:endParaRPr lang="da-DK" dirty="0" smtClean="0">
              <a:latin typeface="+mn-lt"/>
            </a:endParaRPr>
          </a:p>
          <a:p>
            <a:r>
              <a:rPr lang="da-DK" dirty="0" smtClean="0">
                <a:latin typeface="+mn-lt"/>
              </a:rPr>
              <a:t>Efteruddannelsesudvalget for Byggeri, Anlæg og Industri – BAI – har:</a:t>
            </a:r>
            <a:br>
              <a:rPr lang="da-DK" dirty="0" smtClean="0">
                <a:latin typeface="+mn-lt"/>
              </a:rPr>
            </a:br>
            <a:endParaRPr lang="da-DK" dirty="0">
              <a:latin typeface="+mn-lt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dirty="0">
                <a:latin typeface="+mn-lt"/>
              </a:rPr>
              <a:t>- </a:t>
            </a:r>
            <a:r>
              <a:rPr lang="da-DK" dirty="0" smtClean="0">
                <a:latin typeface="+mn-lt"/>
              </a:rPr>
              <a:t>17 Fælles </a:t>
            </a:r>
            <a:r>
              <a:rPr lang="da-DK" dirty="0" err="1" smtClean="0">
                <a:latin typeface="+mn-lt"/>
              </a:rPr>
              <a:t>KompetenceBeskrivelser</a:t>
            </a:r>
            <a:r>
              <a:rPr lang="da-DK" dirty="0" smtClean="0">
                <a:latin typeface="+mn-lt"/>
              </a:rPr>
              <a:t> </a:t>
            </a:r>
            <a:r>
              <a:rPr lang="da-DK" dirty="0">
                <a:latin typeface="+mn-lt"/>
              </a:rPr>
              <a:t>- </a:t>
            </a:r>
            <a:r>
              <a:rPr lang="da-DK" dirty="0" err="1">
                <a:latin typeface="+mn-lt"/>
              </a:rPr>
              <a:t>FKB’ere</a:t>
            </a:r>
            <a:r>
              <a:rPr lang="da-DK" dirty="0">
                <a:latin typeface="+mn-lt"/>
              </a:rPr>
              <a:t> </a:t>
            </a:r>
            <a:r>
              <a:rPr lang="da-DK" dirty="0" smtClean="0">
                <a:latin typeface="+mn-lt"/>
              </a:rPr>
              <a:t>(</a:t>
            </a:r>
            <a:r>
              <a:rPr lang="da-DK" dirty="0">
                <a:latin typeface="+mn-lt"/>
              </a:rPr>
              <a:t>tagdækning, anlægsarbejde, </a:t>
            </a:r>
            <a:r>
              <a:rPr lang="da-DK" dirty="0" smtClean="0">
                <a:latin typeface="+mn-lt"/>
              </a:rPr>
              <a:t>asfaltbelægning</a:t>
            </a:r>
            <a:r>
              <a:rPr lang="da-DK" dirty="0">
                <a:latin typeface="+mn-lt"/>
              </a:rPr>
              <a:t> </a:t>
            </a:r>
            <a:r>
              <a:rPr lang="da-DK" dirty="0" smtClean="0">
                <a:latin typeface="+mn-lt"/>
              </a:rPr>
              <a:t>…)</a:t>
            </a:r>
            <a:endParaRPr lang="da-DK" dirty="0">
              <a:latin typeface="+mn-lt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da-DK" dirty="0">
              <a:latin typeface="+mn-lt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dirty="0">
                <a:latin typeface="+mn-lt"/>
              </a:rPr>
              <a:t>- 471 nuværende kurser i alt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dirty="0">
                <a:latin typeface="+mn-lt"/>
              </a:rPr>
              <a:t>	137 kurser i kontraktuddannelser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dirty="0">
                <a:latin typeface="+mn-lt"/>
              </a:rPr>
              <a:t>	137 kurser i meritbilag til eud-erhvervsuddannelserne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da-DK" dirty="0">
                <a:latin typeface="+mn-lt"/>
              </a:rPr>
              <a:t>	49   kurser dækker myndighedskrav</a:t>
            </a:r>
          </a:p>
          <a:p>
            <a:r>
              <a:rPr lang="da-DK" dirty="0">
                <a:latin typeface="+mn-lt"/>
              </a:rPr>
              <a:t>		– 1/3 revideres, 1/3 udgår, 1/3 bibeholdes</a:t>
            </a:r>
          </a:p>
          <a:p>
            <a:r>
              <a:rPr lang="da-DK" sz="2000" dirty="0"/>
              <a:t/>
            </a:r>
            <a:br>
              <a:rPr lang="da-DK" sz="2000" dirty="0"/>
            </a:br>
            <a:r>
              <a:rPr lang="da-DK" dirty="0" smtClean="0">
                <a:latin typeface="+mn-lt"/>
              </a:rPr>
              <a:t>Primo 2019: Skoleudbudsrunde til at udbyde kurserne i de forskellige </a:t>
            </a:r>
            <a:r>
              <a:rPr lang="da-DK" dirty="0" err="1" smtClean="0">
                <a:latin typeface="+mn-lt"/>
              </a:rPr>
              <a:t>FKB’ere</a:t>
            </a:r>
            <a:endParaRPr lang="da-DK" dirty="0">
              <a:latin typeface="+mn-lt"/>
            </a:endParaRPr>
          </a:p>
          <a:p>
            <a:r>
              <a:rPr lang="da-DK" sz="2000" dirty="0" smtClean="0"/>
              <a:t>  </a:t>
            </a:r>
            <a:endParaRPr lang="da-DK" sz="2000" dirty="0"/>
          </a:p>
          <a:p>
            <a:r>
              <a:rPr lang="da-DK" dirty="0" smtClean="0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3334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AMU Efteruddannelse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15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b="1" dirty="0" smtClean="0"/>
          </a:p>
          <a:p>
            <a:pPr lvl="0">
              <a:buNone/>
            </a:pPr>
            <a:r>
              <a:rPr lang="da-DK" sz="1800" dirty="0" smtClean="0"/>
              <a:t> 	   Nye </a:t>
            </a:r>
            <a:r>
              <a:rPr lang="da-DK" sz="1800" dirty="0"/>
              <a:t>medarbejdere i Byggeriets </a:t>
            </a:r>
            <a:r>
              <a:rPr lang="da-DK" sz="1800" dirty="0" smtClean="0"/>
              <a:t>Uddannelser</a:t>
            </a:r>
            <a:r>
              <a:rPr lang="da-DK" sz="1800" dirty="0"/>
              <a:t> </a:t>
            </a:r>
            <a:r>
              <a:rPr lang="da-DK" sz="1800" dirty="0" smtClean="0"/>
              <a:t>til AMU Efteruddannelse</a:t>
            </a:r>
          </a:p>
          <a:p>
            <a:pPr>
              <a:buFontTx/>
              <a:buNone/>
            </a:pPr>
            <a:endParaRPr lang="da-DK" sz="1800" dirty="0" smtClean="0"/>
          </a:p>
        </p:txBody>
      </p:sp>
      <p:sp>
        <p:nvSpPr>
          <p:cNvPr id="3" name="Rektangel 2"/>
          <p:cNvSpPr/>
          <p:nvPr/>
        </p:nvSpPr>
        <p:spPr>
          <a:xfrm>
            <a:off x="457200" y="2176532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  <p:pic>
        <p:nvPicPr>
          <p:cNvPr id="7" name="Picture 2" descr="Anne Mette Brock Jen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03" y="2543521"/>
            <a:ext cx="1272215" cy="17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/>
          <p:cNvSpPr txBox="1"/>
          <p:nvPr/>
        </p:nvSpPr>
        <p:spPr>
          <a:xfrm>
            <a:off x="3432695" y="4474709"/>
            <a:ext cx="1188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b="1" dirty="0">
                <a:latin typeface="+mj-lt"/>
              </a:rPr>
              <a:t>Uddannelseskonsulent</a:t>
            </a:r>
            <a:endParaRPr lang="da-DK" altLang="da-DK" sz="750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dirty="0">
                <a:latin typeface="+mj-lt"/>
              </a:rPr>
              <a:t>Anne Mette Brock Jensen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dirty="0">
                <a:latin typeface="+mj-lt"/>
              </a:rPr>
              <a:t>Tlf. 35 87 87 37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dirty="0">
                <a:latin typeface="+mj-lt"/>
              </a:rPr>
              <a:t>E-mail </a:t>
            </a:r>
            <a:r>
              <a:rPr lang="da-DK" altLang="da-DK" sz="750" dirty="0">
                <a:latin typeface="+mj-lt"/>
                <a:hlinkClick r:id="rId4"/>
              </a:rPr>
              <a:t>amj@bygud.dk</a:t>
            </a:r>
            <a:endParaRPr lang="da-DK" altLang="da-DK" sz="750" dirty="0">
              <a:latin typeface="+mj-lt"/>
            </a:endParaRPr>
          </a:p>
        </p:txBody>
      </p:sp>
      <p:pic>
        <p:nvPicPr>
          <p:cNvPr id="9" name="Picture 4" descr="Pia Skjøtt-Lar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70" y="2543521"/>
            <a:ext cx="1276959" cy="17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/>
          <p:cNvSpPr txBox="1"/>
          <p:nvPr/>
        </p:nvSpPr>
        <p:spPr>
          <a:xfrm>
            <a:off x="6048895" y="4474709"/>
            <a:ext cx="10086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b="1" dirty="0">
                <a:latin typeface="+mj-lt"/>
              </a:rPr>
              <a:t>Projektkonsulent</a:t>
            </a:r>
            <a:endParaRPr lang="da-DK" altLang="da-DK" sz="750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dirty="0">
                <a:latin typeface="+mj-lt"/>
              </a:rPr>
              <a:t>Pia Skjøtt-Larsen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dirty="0">
                <a:latin typeface="+mj-lt"/>
              </a:rPr>
              <a:t>Tlf. 35 87 87 44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750" dirty="0">
                <a:latin typeface="+mj-lt"/>
              </a:rPr>
              <a:t>E-mail </a:t>
            </a:r>
            <a:r>
              <a:rPr lang="da-DK" altLang="da-DK" sz="750" dirty="0">
                <a:latin typeface="+mj-lt"/>
                <a:hlinkClick r:id="rId6"/>
              </a:rPr>
              <a:t>psl@bygud.dk</a:t>
            </a:r>
            <a:endParaRPr lang="da-DK" altLang="da-DK" sz="750" dirty="0">
              <a:latin typeface="+mj-lt"/>
            </a:endParaRPr>
          </a:p>
        </p:txBody>
      </p:sp>
      <p:pic>
        <p:nvPicPr>
          <p:cNvPr id="11" name="Picture 8" descr="Mei-Li Huang Carsten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2" y="2543521"/>
            <a:ext cx="1276959" cy="17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ktangel 11"/>
          <p:cNvSpPr/>
          <p:nvPr/>
        </p:nvSpPr>
        <p:spPr>
          <a:xfrm>
            <a:off x="639024" y="4468248"/>
            <a:ext cx="4572000" cy="6694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750" b="1" dirty="0"/>
              <a:t>Uddannelseskonsulent</a:t>
            </a:r>
            <a:endParaRPr lang="da-DK" sz="750" dirty="0"/>
          </a:p>
          <a:p>
            <a:r>
              <a:rPr lang="da-DK" sz="750" dirty="0">
                <a:latin typeface="+mn-lt"/>
              </a:rPr>
              <a:t>Mei-Li Huang Carstensen</a:t>
            </a:r>
          </a:p>
          <a:p>
            <a:r>
              <a:rPr lang="da-DK" sz="750" dirty="0">
                <a:latin typeface="+mn-lt"/>
              </a:rPr>
              <a:t>Tlf. 35 87 87 26</a:t>
            </a:r>
          </a:p>
          <a:p>
            <a:r>
              <a:rPr lang="da-DK" sz="750" dirty="0">
                <a:latin typeface="+mn-lt"/>
              </a:rPr>
              <a:t>E-mail </a:t>
            </a:r>
            <a:r>
              <a:rPr lang="da-DK" sz="750" dirty="0">
                <a:latin typeface="+mn-lt"/>
                <a:hlinkClick r:id="rId8"/>
              </a:rPr>
              <a:t>mhc@bygud.dk</a:t>
            </a:r>
            <a:endParaRPr lang="da-DK" sz="750" dirty="0">
              <a:latin typeface="+mn-lt"/>
            </a:endParaRPr>
          </a:p>
          <a:p>
            <a:r>
              <a:rPr lang="da-DK" sz="750" dirty="0">
                <a:latin typeface="+mn-lt"/>
              </a:rPr>
              <a:t>Efteruddannelsesudvalget for bygge/anlæg og industri (BAI).</a:t>
            </a:r>
          </a:p>
        </p:txBody>
      </p:sp>
      <p:sp>
        <p:nvSpPr>
          <p:cNvPr id="5" name="Rektangel 4"/>
          <p:cNvSpPr/>
          <p:nvPr/>
        </p:nvSpPr>
        <p:spPr>
          <a:xfrm>
            <a:off x="639024" y="5193436"/>
            <a:ext cx="7605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+mn-lt"/>
              </a:rPr>
              <a:t>Projekt igangsat for at motivere brancheforeninger og –sektioner inden for Dansk Byggeri og 3F´s overenskomstområde til opsøgende arbejde med hjælp fra en ny pulje, med det formål at motivere virksomheder og medarbejdere til at deltage i opkvalificering og omstilling.</a:t>
            </a:r>
          </a:p>
        </p:txBody>
      </p:sp>
    </p:spTree>
    <p:extLst>
      <p:ext uri="{BB962C8B-B14F-4D97-AF65-F5344CB8AC3E}">
        <p14:creationId xmlns:p14="http://schemas.microsoft.com/office/powerpoint/2010/main" val="1049244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Persondataforordningen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16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534380" y="1844824"/>
            <a:ext cx="8229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Vi skal beskytte elevers personfølsomme data – personnummer og fx helbredsoplysninger.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Konsekvens: Al korrespondance med personfølsomme data skal foregå via sikker mail i begge ender (</a:t>
            </a:r>
            <a:r>
              <a:rPr lang="da-DK" dirty="0" smtClean="0">
                <a:hlinkClick r:id="rId3"/>
              </a:rPr>
              <a:t>bygud@bygud.dk</a:t>
            </a:r>
            <a:r>
              <a:rPr lang="da-DK" dirty="0" smtClean="0"/>
              <a:t>), pr. post eller pr. tlf. 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Ingen videresendelse af sager mellem LUU, FU mv. uden sikker mail.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Opbevar fysiske dokumenter aflåst, fjern print/kopier, afskærm drev – kun adgang for personer, der har ret til at se dem.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Når fx tvistighedssagen er sendt til Byggeriets Uddannelser, må intet længere opbevares lokalt – slet, makulér, fjern. 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Bliver det besværligt? Ja. Er det nødvendigt? Ja.</a:t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3798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Persondataforordningen II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17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534380" y="1844824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I finder det hele her:</a:t>
            </a:r>
          </a:p>
          <a:p>
            <a:endParaRPr lang="da-DK" dirty="0"/>
          </a:p>
          <a:p>
            <a:r>
              <a:rPr lang="da-DK" dirty="0">
                <a:hlinkClick r:id="rId3"/>
              </a:rPr>
              <a:t>https://www.bygud.dk/erhvervsuddannelser/generel-information/vejledninger-til-luu/persondataforordningen</a:t>
            </a:r>
            <a:r>
              <a:rPr lang="da-DK" dirty="0" smtClean="0">
                <a:hlinkClick r:id="rId3"/>
              </a:rPr>
              <a:t>/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Har I spørgsmål, kontakter I mig – </a:t>
            </a:r>
            <a:r>
              <a:rPr lang="da-DK" dirty="0" smtClean="0">
                <a:hlinkClick r:id="rId4"/>
              </a:rPr>
              <a:t>hh@bygud.dk</a:t>
            </a:r>
            <a:r>
              <a:rPr lang="da-DK" dirty="0" smtClean="0"/>
              <a:t> – 35 87 87 10</a:t>
            </a:r>
          </a:p>
          <a:p>
            <a:endParaRPr lang="da-DK" dirty="0"/>
          </a:p>
          <a:p>
            <a:r>
              <a:rPr lang="da-DK" dirty="0" smtClean="0"/>
              <a:t>Der er visse ting, vi SKAL vide og gøre. Det informerer vi eleverne om her:</a:t>
            </a:r>
          </a:p>
          <a:p>
            <a:endParaRPr lang="da-DK" dirty="0"/>
          </a:p>
          <a:p>
            <a:r>
              <a:rPr lang="da-DK" dirty="0">
                <a:hlinkClick r:id="rId5"/>
              </a:rPr>
              <a:t>https://www.bygud.dk/erhvervsuddannelser/generel-information/personoplysninger</a:t>
            </a:r>
            <a:r>
              <a:rPr lang="da-DK" dirty="0" smtClean="0">
                <a:hlinkClick r:id="rId5"/>
              </a:rPr>
              <a:t>/</a:t>
            </a:r>
            <a:endParaRPr lang="da-DK" dirty="0" smtClean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8120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Nye svendebreve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18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457200" y="218794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  <p:pic>
        <p:nvPicPr>
          <p:cNvPr id="1026" name="Billede 4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8" y="1700808"/>
            <a:ext cx="8294340" cy="586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814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Nye svendebreve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19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457200" y="218794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2210450"/>
            <a:ext cx="8075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da-DK" sz="2000" kern="0" dirty="0" smtClean="0">
                <a:latin typeface="+mn-lt"/>
              </a:rPr>
              <a:t>Som konsekvens af udsigten til en central eksamensdatabase med mulighed for selv at hente svendebreve, omlægges alle svendebreve til A4 format.</a:t>
            </a:r>
          </a:p>
          <a:p>
            <a:pPr marL="0" indent="0">
              <a:buFontTx/>
              <a:buNone/>
            </a:pPr>
            <a:r>
              <a:rPr lang="da-DK" sz="2000" kern="0" dirty="0" smtClean="0">
                <a:latin typeface="+mn-lt"/>
              </a:rPr>
              <a:t>Der er derfor lavet et nyt design og omslag.</a:t>
            </a:r>
          </a:p>
          <a:p>
            <a:pPr marL="0" indent="0">
              <a:buFontTx/>
              <a:buNone/>
            </a:pPr>
            <a:endParaRPr lang="da-DK" sz="2000" kern="0" dirty="0" smtClean="0">
              <a:latin typeface="+mn-lt"/>
            </a:endParaRPr>
          </a:p>
          <a:p>
            <a:pPr marL="0" indent="0">
              <a:buFontTx/>
              <a:buNone/>
            </a:pPr>
            <a:r>
              <a:rPr lang="da-DK" sz="2000" kern="0" dirty="0" smtClean="0">
                <a:latin typeface="+mn-lt"/>
              </a:rPr>
              <a:t>Gennemført hos STB og </a:t>
            </a:r>
            <a:r>
              <a:rPr lang="da-DK" sz="2000" kern="0" dirty="0">
                <a:latin typeface="+mn-lt"/>
              </a:rPr>
              <a:t>T</a:t>
            </a:r>
            <a:r>
              <a:rPr lang="da-DK" sz="2000" kern="0" dirty="0" smtClean="0">
                <a:latin typeface="+mn-lt"/>
              </a:rPr>
              <a:t>ræfagenes Byggeuddannelse. Murerfaget kommer i foråret 2019.</a:t>
            </a:r>
          </a:p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FontTx/>
              <a:buNone/>
            </a:pPr>
            <a:r>
              <a:rPr lang="da-DK" sz="2000" kern="0" dirty="0" smtClean="0">
                <a:latin typeface="+mn-lt"/>
              </a:rPr>
              <a:t>Af hensyn til persondatabestemmelserne trykkes svendebrevene fremover med personoplysninger og sendes fysisk. Karaktererne skriver I på lokalt.</a:t>
            </a:r>
          </a:p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2751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Nye LUU-medlemmer fra foråret 2018 og Byggeriets Uddannelser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2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457200" y="21496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1844824"/>
            <a:ext cx="807524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da-DK" kern="0" dirty="0" smtClean="0">
                <a:latin typeface="+mn-lt"/>
              </a:rPr>
              <a:t>Der er kommet mange nye medlemmer i de lokale uddannelsesudvalg ved udpegningen i foråret. Velkommen til jer nye - og dejligt af se alle ”de gamle” igen.</a:t>
            </a:r>
          </a:p>
          <a:p>
            <a:pPr marL="0" indent="0">
              <a:buFontTx/>
              <a:buNone/>
            </a:pPr>
            <a:endParaRPr lang="da-DK" kern="0" dirty="0">
              <a:latin typeface="+mn-lt"/>
            </a:endParaRPr>
          </a:p>
          <a:p>
            <a:r>
              <a:rPr lang="da-DK" kern="0" dirty="0" smtClean="0">
                <a:latin typeface="+mn-lt"/>
              </a:rPr>
              <a:t>Når I er konstitueret lokalt med formænd og næstformænd, vil vi meget gerne modtage besked. En del materialer og udsendelser til udvalgsarbejdet og svendeprøver bliver rettet mod formand og næstformand.</a:t>
            </a:r>
            <a:br>
              <a:rPr lang="da-DK" kern="0" dirty="0" smtClean="0">
                <a:latin typeface="+mn-lt"/>
              </a:rPr>
            </a:br>
            <a:endParaRPr lang="da-DK" kern="0" dirty="0" smtClean="0">
              <a:latin typeface="+mn-lt"/>
            </a:endParaRPr>
          </a:p>
          <a:p>
            <a:r>
              <a:rPr lang="da-DK" kern="0" dirty="0">
                <a:latin typeface="+mn-lt"/>
              </a:rPr>
              <a:t>Byggeriets Uddannelser er et fælles sekretariat for uddannelserne inden for bygge­- og </a:t>
            </a:r>
            <a:r>
              <a:rPr lang="da-DK" kern="0" dirty="0" smtClean="0">
                <a:latin typeface="+mn-lt"/>
              </a:rPr>
              <a:t>anlæg med en </a:t>
            </a:r>
            <a:r>
              <a:rPr lang="da-DK" kern="0" dirty="0">
                <a:latin typeface="+mn-lt"/>
              </a:rPr>
              <a:t>bestyrelse, </a:t>
            </a:r>
            <a:r>
              <a:rPr lang="da-DK" kern="0" dirty="0" smtClean="0">
                <a:latin typeface="+mn-lt"/>
              </a:rPr>
              <a:t>sammensat </a:t>
            </a:r>
            <a:r>
              <a:rPr lang="da-DK" kern="0" dirty="0">
                <a:latin typeface="+mn-lt"/>
              </a:rPr>
              <a:t>af </a:t>
            </a:r>
            <a:r>
              <a:rPr lang="da-DK" kern="0" dirty="0" smtClean="0">
                <a:latin typeface="+mn-lt"/>
              </a:rPr>
              <a:t>Dansk </a:t>
            </a:r>
            <a:r>
              <a:rPr lang="da-DK" kern="0" dirty="0">
                <a:latin typeface="+mn-lt"/>
              </a:rPr>
              <a:t>Byggeri og </a:t>
            </a:r>
            <a:r>
              <a:rPr lang="da-DK" kern="0" dirty="0" smtClean="0">
                <a:latin typeface="+mn-lt"/>
              </a:rPr>
              <a:t>3F – </a:t>
            </a:r>
            <a:r>
              <a:rPr lang="da-DK" kern="0" dirty="0" smtClean="0">
                <a:solidFill>
                  <a:srgbClr val="061843"/>
                </a:solidFill>
                <a:latin typeface="+mn-lt"/>
              </a:rPr>
              <a:t>se i mapperne</a:t>
            </a:r>
            <a:r>
              <a:rPr lang="da-DK" kern="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da-DK" kern="0" dirty="0" smtClean="0">
                <a:solidFill>
                  <a:srgbClr val="FF0000"/>
                </a:solidFill>
                <a:latin typeface="+mn-lt"/>
              </a:rPr>
            </a:br>
            <a:r>
              <a:rPr lang="da-DK" kern="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da-DK" kern="0" dirty="0" smtClean="0">
                <a:solidFill>
                  <a:srgbClr val="FF0000"/>
                </a:solidFill>
                <a:latin typeface="+mn-lt"/>
              </a:rPr>
            </a:br>
            <a:r>
              <a:rPr lang="da-DK" kern="0" dirty="0" smtClean="0">
                <a:latin typeface="+mn-lt"/>
              </a:rPr>
              <a:t>Byggeriets </a:t>
            </a:r>
            <a:r>
              <a:rPr lang="da-DK" kern="0" dirty="0">
                <a:latin typeface="+mn-lt"/>
              </a:rPr>
              <a:t>Uddannelser </a:t>
            </a:r>
            <a:r>
              <a:rPr lang="da-DK" kern="0" dirty="0" smtClean="0">
                <a:latin typeface="+mn-lt"/>
              </a:rPr>
              <a:t>sek­retariatsbetjener en </a:t>
            </a:r>
            <a:r>
              <a:rPr lang="da-DK" kern="0" dirty="0">
                <a:latin typeface="+mn-lt"/>
              </a:rPr>
              <a:t>lang række faglige udvalg og uddannelsesudvalg inden for byggeriets område.</a:t>
            </a:r>
          </a:p>
          <a:p>
            <a:r>
              <a:rPr lang="da-DK" kern="0" dirty="0">
                <a:latin typeface="+mn-lt"/>
              </a:rPr>
              <a:t>Tværgående samarbejde mellem uddannelsesområderne er et af hovedformålene, der skal sikre kvalitet og udvikling for alle byggeriets uddannelser.</a:t>
            </a:r>
          </a:p>
          <a:p>
            <a:pPr marL="0" indent="0">
              <a:buFontTx/>
              <a:buNone/>
            </a:pPr>
            <a:r>
              <a:rPr lang="da-DK" sz="2000" kern="0" dirty="0" smtClean="0">
                <a:latin typeface="+mn-lt"/>
              </a:rPr>
              <a:t/>
            </a:r>
            <a:br>
              <a:rPr lang="da-DK" sz="2000" kern="0" dirty="0" smtClean="0">
                <a:latin typeface="+mn-lt"/>
              </a:rPr>
            </a:br>
            <a:endParaRPr lang="da-DK" sz="2000" kern="0" dirty="0">
              <a:latin typeface="+mn-lt"/>
            </a:endParaRPr>
          </a:p>
          <a:p>
            <a:pPr marL="0" indent="0">
              <a:buFontTx/>
              <a:buNone/>
            </a:pPr>
            <a:endParaRPr lang="da-DK" sz="2000" kern="0" dirty="0">
              <a:latin typeface="+mn-lt"/>
            </a:endParaRPr>
          </a:p>
          <a:p>
            <a:pPr marL="0" indent="0">
              <a:buClrTx/>
              <a:buFontTx/>
              <a:buNone/>
            </a:pPr>
            <a:endParaRPr lang="da-DK" sz="20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199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Talentudvikling -Skills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20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457200" y="1579081"/>
            <a:ext cx="8373865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8" name="Rektangel 7"/>
          <p:cNvSpPr/>
          <p:nvPr/>
        </p:nvSpPr>
        <p:spPr>
          <a:xfrm>
            <a:off x="2097786" y="1522093"/>
            <a:ext cx="4823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 smtClean="0">
                <a:latin typeface="+mn-lt"/>
              </a:rPr>
              <a:t/>
            </a:r>
            <a:br>
              <a:rPr lang="da-DK" dirty="0" smtClean="0">
                <a:latin typeface="+mn-lt"/>
              </a:rPr>
            </a:br>
            <a:r>
              <a:rPr lang="da-DK" dirty="0" smtClean="0">
                <a:latin typeface="+mn-lt"/>
              </a:rPr>
              <a:t>DM i Skills 2019 finder sted den 4-6. april i Næstved</a:t>
            </a:r>
          </a:p>
          <a:p>
            <a:r>
              <a:rPr lang="da-DK" dirty="0" smtClean="0">
                <a:latin typeface="+mn-lt"/>
              </a:rPr>
              <a:t>Byggeriets Uddannelser har et </a:t>
            </a:r>
            <a:r>
              <a:rPr lang="da-DK" dirty="0" err="1" smtClean="0">
                <a:latin typeface="+mn-lt"/>
              </a:rPr>
              <a:t>pitstop</a:t>
            </a:r>
            <a:r>
              <a:rPr lang="da-DK" dirty="0" smtClean="0">
                <a:latin typeface="+mn-lt"/>
              </a:rPr>
              <a:t> i hallen ved uddannelserne. </a:t>
            </a:r>
            <a:br>
              <a:rPr lang="da-DK" dirty="0" smtClean="0">
                <a:latin typeface="+mn-lt"/>
              </a:rPr>
            </a:br>
            <a:r>
              <a:rPr lang="da-DK" dirty="0" smtClean="0">
                <a:latin typeface="+mn-lt"/>
              </a:rPr>
              <a:t>Kom forbi. Der er en kop kaffe til jer alle …</a:t>
            </a:r>
            <a:endParaRPr lang="da-DK" dirty="0">
              <a:latin typeface="+mn-lt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8021" t="24418" r="68963" b="60940"/>
          <a:stretch>
            <a:fillRect/>
          </a:stretch>
        </p:blipFill>
        <p:spPr bwMode="auto">
          <a:xfrm>
            <a:off x="437518" y="1838893"/>
            <a:ext cx="1626688" cy="146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1970008"/>
            <a:ext cx="1114773" cy="110548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323528" y="3536231"/>
            <a:ext cx="8129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 smtClean="0">
                <a:latin typeface="+mn-lt"/>
              </a:rPr>
              <a:t>EuroSkills</a:t>
            </a:r>
            <a:r>
              <a:rPr lang="da-DK" dirty="0" smtClean="0">
                <a:latin typeface="+mn-lt"/>
              </a:rPr>
              <a:t> deltagere fra Byggeriets Uddannelser</a:t>
            </a:r>
          </a:p>
          <a:p>
            <a:endParaRPr lang="da-DK" dirty="0" smtClean="0">
              <a:latin typeface="+mn-lt"/>
            </a:endParaRPr>
          </a:p>
          <a:p>
            <a:endParaRPr lang="da-DK" dirty="0" smtClean="0">
              <a:latin typeface="+mn-lt"/>
            </a:endParaRPr>
          </a:p>
          <a:p>
            <a:endParaRPr lang="da-DK" dirty="0">
              <a:latin typeface="+mn-lt"/>
            </a:endParaRPr>
          </a:p>
          <a:p>
            <a:r>
              <a:rPr lang="da-DK" dirty="0" smtClean="0">
                <a:latin typeface="+mn-lt"/>
              </a:rPr>
              <a:t>Flisemurer </a:t>
            </a:r>
            <a:r>
              <a:rPr lang="da-DK" dirty="0">
                <a:latin typeface="+mn-lt"/>
              </a:rPr>
              <a:t>– Samuel Birk </a:t>
            </a:r>
            <a:r>
              <a:rPr lang="da-DK" dirty="0" smtClean="0">
                <a:latin typeface="+mn-lt"/>
              </a:rPr>
              <a:t>Axelsen	        </a:t>
            </a:r>
          </a:p>
          <a:p>
            <a:r>
              <a:rPr lang="da-DK" dirty="0" smtClean="0">
                <a:latin typeface="+mn-lt"/>
              </a:rPr>
              <a:t>Murer </a:t>
            </a:r>
            <a:r>
              <a:rPr lang="da-DK" dirty="0">
                <a:latin typeface="+mn-lt"/>
              </a:rPr>
              <a:t>– Kenneth Meldgaard Ebbesen</a:t>
            </a:r>
            <a:br>
              <a:rPr lang="da-DK" dirty="0">
                <a:latin typeface="+mn-lt"/>
              </a:rPr>
            </a:br>
            <a:r>
              <a:rPr lang="da-DK" dirty="0" smtClean="0">
                <a:latin typeface="+mn-lt"/>
              </a:rPr>
              <a:t>Gulvlægger </a:t>
            </a:r>
            <a:r>
              <a:rPr lang="da-DK" dirty="0">
                <a:latin typeface="+mn-lt"/>
              </a:rPr>
              <a:t>– Emil Bay </a:t>
            </a:r>
            <a:r>
              <a:rPr lang="da-DK" dirty="0" err="1">
                <a:latin typeface="+mn-lt"/>
              </a:rPr>
              <a:t>Graabeck</a:t>
            </a:r>
            <a:r>
              <a:rPr lang="da-DK" dirty="0">
                <a:latin typeface="+mn-lt"/>
              </a:rPr>
              <a:t> Jensen</a:t>
            </a:r>
            <a:br>
              <a:rPr lang="da-DK" dirty="0">
                <a:latin typeface="+mn-lt"/>
              </a:rPr>
            </a:br>
            <a:r>
              <a:rPr lang="da-DK" dirty="0" smtClean="0">
                <a:latin typeface="+mn-lt"/>
              </a:rPr>
              <a:t>Anlægsgartner </a:t>
            </a:r>
            <a:r>
              <a:rPr lang="da-DK" dirty="0">
                <a:latin typeface="+mn-lt"/>
              </a:rPr>
              <a:t>– Jesper Frederiksen og Peter Levin</a:t>
            </a:r>
            <a:br>
              <a:rPr lang="da-DK" dirty="0">
                <a:latin typeface="+mn-lt"/>
              </a:rPr>
            </a:br>
            <a:r>
              <a:rPr lang="da-DK" dirty="0" err="1" smtClean="0">
                <a:latin typeface="+mn-lt"/>
              </a:rPr>
              <a:t>Bygningsstruktør</a:t>
            </a:r>
            <a:r>
              <a:rPr lang="da-DK" dirty="0" smtClean="0">
                <a:latin typeface="+mn-lt"/>
              </a:rPr>
              <a:t> </a:t>
            </a:r>
            <a:r>
              <a:rPr lang="da-DK" dirty="0">
                <a:latin typeface="+mn-lt"/>
              </a:rPr>
              <a:t>– Line </a:t>
            </a:r>
            <a:r>
              <a:rPr lang="da-DK" dirty="0" err="1">
                <a:latin typeface="+mn-lt"/>
              </a:rPr>
              <a:t>Biltoft</a:t>
            </a:r>
            <a:r>
              <a:rPr lang="da-DK" dirty="0">
                <a:latin typeface="+mn-lt"/>
              </a:rPr>
              <a:t> Jepsen </a:t>
            </a:r>
            <a:r>
              <a:rPr lang="da-DK" dirty="0" smtClean="0">
                <a:latin typeface="+mn-lt"/>
              </a:rPr>
              <a:t>og </a:t>
            </a:r>
            <a:r>
              <a:rPr lang="da-DK" dirty="0">
                <a:latin typeface="+mn-lt"/>
              </a:rPr>
              <a:t>Mathias Kjærgaard Jørgensen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5"/>
          <a:srcRect l="5310" t="14204" r="6183" b="8669"/>
          <a:stretch/>
        </p:blipFill>
        <p:spPr>
          <a:xfrm>
            <a:off x="5076056" y="3601213"/>
            <a:ext cx="3255602" cy="188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80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Talentudvikling -Skills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21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457200" y="1579081"/>
            <a:ext cx="8373865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8" name="Rektangel 7"/>
          <p:cNvSpPr/>
          <p:nvPr/>
        </p:nvSpPr>
        <p:spPr>
          <a:xfrm>
            <a:off x="3491880" y="4077072"/>
            <a:ext cx="4823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 smtClean="0">
                <a:latin typeface="+mn-lt"/>
              </a:rPr>
              <a:t/>
            </a:r>
            <a:br>
              <a:rPr lang="da-DK" dirty="0" smtClean="0">
                <a:latin typeface="+mn-lt"/>
              </a:rPr>
            </a:br>
            <a:endParaRPr lang="da-DK" dirty="0">
              <a:latin typeface="+mn-lt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896183"/>
            <a:ext cx="1114773" cy="110548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63362" y="1745342"/>
            <a:ext cx="6916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smtClean="0">
                <a:latin typeface="+mn-lt"/>
              </a:rPr>
              <a:t>Succesfuld </a:t>
            </a:r>
            <a:r>
              <a:rPr lang="da-DK" sz="2000" dirty="0" err="1" smtClean="0">
                <a:latin typeface="+mn-lt"/>
              </a:rPr>
              <a:t>talentcamp</a:t>
            </a:r>
            <a:r>
              <a:rPr lang="da-DK" sz="2000" dirty="0" smtClean="0">
                <a:latin typeface="+mn-lt"/>
              </a:rPr>
              <a:t> for 70 danske og internationale murere, flisemurere, </a:t>
            </a:r>
            <a:r>
              <a:rPr lang="da-DK" sz="2000" dirty="0">
                <a:latin typeface="+mn-lt"/>
              </a:rPr>
              <a:t>tømrer, </a:t>
            </a:r>
            <a:r>
              <a:rPr lang="da-DK" sz="2000" dirty="0" smtClean="0">
                <a:latin typeface="+mn-lt"/>
              </a:rPr>
              <a:t>snedkere </a:t>
            </a:r>
            <a:r>
              <a:rPr lang="da-DK" sz="2000" dirty="0">
                <a:latin typeface="+mn-lt"/>
              </a:rPr>
              <a:t>og </a:t>
            </a:r>
            <a:r>
              <a:rPr lang="da-DK" sz="2000" dirty="0" smtClean="0">
                <a:latin typeface="+mn-lt"/>
              </a:rPr>
              <a:t>industriteknikere afholdt på </a:t>
            </a:r>
            <a:r>
              <a:rPr lang="da-DK" sz="2000" dirty="0">
                <a:latin typeface="+mn-lt"/>
              </a:rPr>
              <a:t>Herningsholm Erhvervsskole </a:t>
            </a:r>
            <a:r>
              <a:rPr lang="da-DK" sz="2000" dirty="0" smtClean="0">
                <a:latin typeface="+mn-lt"/>
              </a:rPr>
              <a:t> i juni.</a:t>
            </a:r>
            <a:br>
              <a:rPr lang="da-DK" sz="2000" dirty="0" smtClean="0">
                <a:latin typeface="+mn-lt"/>
              </a:rPr>
            </a:br>
            <a:r>
              <a:rPr lang="da-DK" sz="2000" dirty="0" smtClean="0">
                <a:latin typeface="+mn-lt"/>
              </a:rPr>
              <a:t>Mange </a:t>
            </a:r>
            <a:r>
              <a:rPr lang="da-DK" sz="2000" dirty="0">
                <a:latin typeface="+mn-lt"/>
              </a:rPr>
              <a:t>af eleverne ser </a:t>
            </a:r>
            <a:r>
              <a:rPr lang="da-DK" sz="2000" dirty="0" err="1">
                <a:latin typeface="+mn-lt"/>
              </a:rPr>
              <a:t>talentcamp’en</a:t>
            </a:r>
            <a:r>
              <a:rPr lang="da-DK" sz="2000" dirty="0">
                <a:latin typeface="+mn-lt"/>
              </a:rPr>
              <a:t> som en del af træningen frem mod </a:t>
            </a:r>
            <a:r>
              <a:rPr lang="da-DK" sz="2000" dirty="0" smtClean="0">
                <a:latin typeface="+mn-lt"/>
              </a:rPr>
              <a:t>Skills-mesterskaberne</a:t>
            </a:r>
            <a:r>
              <a:rPr lang="da-DK" sz="2000" dirty="0">
                <a:latin typeface="+mn-lt"/>
              </a:rPr>
              <a:t>, </a:t>
            </a:r>
            <a:r>
              <a:rPr lang="da-DK" sz="2000" dirty="0" smtClean="0">
                <a:latin typeface="+mn-lt"/>
              </a:rPr>
              <a:t>men også rig </a:t>
            </a:r>
            <a:r>
              <a:rPr lang="da-DK" sz="2000" dirty="0">
                <a:latin typeface="+mn-lt"/>
              </a:rPr>
              <a:t>mulighed </a:t>
            </a:r>
            <a:endParaRPr lang="da-DK" sz="2000" dirty="0" smtClean="0">
              <a:latin typeface="+mn-lt"/>
            </a:endParaRPr>
          </a:p>
          <a:p>
            <a:r>
              <a:rPr lang="da-DK" sz="2000" dirty="0" smtClean="0">
                <a:latin typeface="+mn-lt"/>
              </a:rPr>
              <a:t>for socialt samvær, der </a:t>
            </a:r>
            <a:r>
              <a:rPr lang="da-DK" sz="2000" dirty="0">
                <a:latin typeface="+mn-lt"/>
              </a:rPr>
              <a:t>skaber venskaber på </a:t>
            </a:r>
            <a:r>
              <a:rPr lang="da-DK" sz="2000" dirty="0" smtClean="0">
                <a:latin typeface="+mn-lt"/>
              </a:rPr>
              <a:t>tværs.</a:t>
            </a:r>
            <a:br>
              <a:rPr lang="da-DK" sz="2000" dirty="0" smtClean="0">
                <a:latin typeface="+mn-lt"/>
              </a:rPr>
            </a:br>
            <a:endParaRPr lang="da-DK" sz="2000" dirty="0" smtClean="0">
              <a:latin typeface="+mn-lt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3" t="11659" r="23754" b="5858"/>
          <a:stretch/>
        </p:blipFill>
        <p:spPr>
          <a:xfrm>
            <a:off x="6963640" y="3048355"/>
            <a:ext cx="1575405" cy="1668076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97907" y="3838828"/>
            <a:ext cx="5001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Talentcampen</a:t>
            </a:r>
            <a:r>
              <a:rPr lang="da-DK" dirty="0" smtClean="0"/>
              <a:t> gentages </a:t>
            </a:r>
            <a:r>
              <a:rPr lang="da-DK" dirty="0"/>
              <a:t>juni 2019 på Herningsholms Erhvervsskole for 6. gang.</a:t>
            </a:r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>I januar 2019 kommer der endnu en </a:t>
            </a:r>
            <a:r>
              <a:rPr lang="da-DK" dirty="0" err="1"/>
              <a:t>talentcamp</a:t>
            </a:r>
            <a:r>
              <a:rPr lang="da-DK" dirty="0"/>
              <a:t>, når de sjællandske skoler inviterer til </a:t>
            </a:r>
            <a:r>
              <a:rPr lang="da-DK" dirty="0" err="1"/>
              <a:t>talentcamp</a:t>
            </a:r>
            <a:r>
              <a:rPr lang="da-DK" dirty="0"/>
              <a:t> i Roskilde for tømrer-, murer- og </a:t>
            </a:r>
            <a:r>
              <a:rPr lang="da-DK" dirty="0" err="1"/>
              <a:t>struktørelever</a:t>
            </a:r>
            <a:r>
              <a:rPr lang="da-DK" dirty="0"/>
              <a:t>.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9899"/>
          <a:stretch/>
        </p:blipFill>
        <p:spPr>
          <a:xfrm>
            <a:off x="5652120" y="4854490"/>
            <a:ext cx="2253522" cy="16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35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 I gang som nyt LUU-medlem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3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6" name="Tekstfelt 5"/>
          <p:cNvSpPr txBox="1"/>
          <p:nvPr/>
        </p:nvSpPr>
        <p:spPr>
          <a:xfrm>
            <a:off x="457200" y="21496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534380" y="1844824"/>
            <a:ext cx="8075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da-DK" kern="0" dirty="0" smtClean="0">
                <a:latin typeface="+mj-lt"/>
              </a:rPr>
              <a:t>For de nye LUU-medlemmer holder vi i år særlige introkurser, hvor vi går i dybden med de arbejdsopgaver, der i det daglige hører til de lokale uddannelsesudvalgs ansvarsområder.</a:t>
            </a:r>
            <a:br>
              <a:rPr lang="da-DK" kern="0" dirty="0" smtClean="0">
                <a:latin typeface="+mj-lt"/>
              </a:rPr>
            </a:br>
            <a:endParaRPr lang="da-DK" kern="0" dirty="0" smtClean="0">
              <a:latin typeface="+mj-lt"/>
            </a:endParaRPr>
          </a:p>
          <a:p>
            <a:pPr marL="0" indent="0">
              <a:buFontTx/>
              <a:buNone/>
            </a:pPr>
            <a:r>
              <a:rPr lang="da-DK" kern="0" dirty="0" smtClean="0">
                <a:latin typeface="+mj-lt"/>
              </a:rPr>
              <a:t>Møderne afvikles regionalt, og der er stadig mulighed for tilmeldinger til Berit på 35 87 87 30.</a:t>
            </a:r>
          </a:p>
          <a:p>
            <a:pPr marL="0" indent="0">
              <a:buFontTx/>
              <a:buNone/>
            </a:pPr>
            <a:endParaRPr lang="da-DK" kern="0" dirty="0" smtClean="0">
              <a:latin typeface="+mj-lt"/>
            </a:endParaRPr>
          </a:p>
          <a:p>
            <a:r>
              <a:rPr lang="da-DK" dirty="0" smtClean="0">
                <a:latin typeface="+mj-lt"/>
              </a:rPr>
              <a:t>25. oktober 	– </a:t>
            </a:r>
            <a:r>
              <a:rPr lang="da-DK" dirty="0" err="1">
                <a:latin typeface="+mj-lt"/>
              </a:rPr>
              <a:t>Comwell</a:t>
            </a:r>
            <a:r>
              <a:rPr lang="da-DK" dirty="0">
                <a:latin typeface="+mj-lt"/>
              </a:rPr>
              <a:t> </a:t>
            </a:r>
            <a:r>
              <a:rPr lang="da-DK" dirty="0" smtClean="0">
                <a:latin typeface="+mj-lt"/>
              </a:rPr>
              <a:t>Aalborg</a:t>
            </a:r>
            <a:endParaRPr lang="da-DK" dirty="0">
              <a:latin typeface="+mj-lt"/>
            </a:endParaRPr>
          </a:p>
          <a:p>
            <a:r>
              <a:rPr lang="da-DK" dirty="0" smtClean="0">
                <a:latin typeface="+mj-lt"/>
              </a:rPr>
              <a:t>30. oktober 	– </a:t>
            </a:r>
            <a:r>
              <a:rPr lang="da-DK" dirty="0" err="1">
                <a:latin typeface="+mj-lt"/>
              </a:rPr>
              <a:t>Comwell</a:t>
            </a:r>
            <a:r>
              <a:rPr lang="da-DK" dirty="0">
                <a:latin typeface="+mj-lt"/>
              </a:rPr>
              <a:t> </a:t>
            </a:r>
            <a:r>
              <a:rPr lang="da-DK" dirty="0" smtClean="0">
                <a:latin typeface="+mj-lt"/>
              </a:rPr>
              <a:t>Aarhus</a:t>
            </a:r>
            <a:endParaRPr lang="da-DK" dirty="0">
              <a:latin typeface="+mj-lt"/>
            </a:endParaRPr>
          </a:p>
          <a:p>
            <a:r>
              <a:rPr lang="da-DK" dirty="0" smtClean="0">
                <a:latin typeface="+mj-lt"/>
              </a:rPr>
              <a:t>1. november 	– </a:t>
            </a:r>
            <a:r>
              <a:rPr lang="da-DK" dirty="0" err="1">
                <a:latin typeface="+mj-lt"/>
              </a:rPr>
              <a:t>Comwell</a:t>
            </a:r>
            <a:r>
              <a:rPr lang="da-DK" dirty="0">
                <a:latin typeface="+mj-lt"/>
              </a:rPr>
              <a:t> Kolding </a:t>
            </a:r>
            <a:endParaRPr lang="da-DK" dirty="0" smtClean="0">
              <a:latin typeface="+mj-lt"/>
            </a:endParaRPr>
          </a:p>
          <a:p>
            <a:r>
              <a:rPr lang="da-DK" dirty="0" smtClean="0">
                <a:latin typeface="+mj-lt"/>
              </a:rPr>
              <a:t>7. november 	– Lillebælt Sport og Kultur Middelfart</a:t>
            </a:r>
          </a:p>
          <a:p>
            <a:r>
              <a:rPr lang="da-DK" dirty="0" smtClean="0">
                <a:latin typeface="+mj-lt"/>
              </a:rPr>
              <a:t>20. november 	– </a:t>
            </a:r>
            <a:r>
              <a:rPr lang="da-DK" dirty="0" err="1" smtClean="0">
                <a:latin typeface="+mj-lt"/>
              </a:rPr>
              <a:t>Comwell</a:t>
            </a:r>
            <a:r>
              <a:rPr lang="da-DK" dirty="0" smtClean="0">
                <a:latin typeface="+mj-lt"/>
              </a:rPr>
              <a:t> Roskilde</a:t>
            </a:r>
          </a:p>
          <a:p>
            <a:pPr marL="0" indent="0">
              <a:buFontTx/>
              <a:buNone/>
            </a:pPr>
            <a:endParaRPr lang="da-DK" kern="0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ClrTx/>
              <a:buFontTx/>
              <a:buNone/>
            </a:pPr>
            <a:r>
              <a:rPr lang="da-DK" kern="0" dirty="0" smtClean="0">
                <a:latin typeface="+mj-lt"/>
              </a:rPr>
              <a:t>Der vil også blive udarbejdet en LUU-vejledning til de almindeligste ansvarsopgaver. Den samles på baggrund af infomøderne og vil blive tilgængelig på Byggeriets Uddannelsers hjemmeside.</a:t>
            </a:r>
            <a:endParaRPr lang="da-DK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50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I gang som nyt LUU-medlem - Hjemmeside og nyhedsbreve 	                          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4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677261"/>
            <a:ext cx="8291513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pic>
        <p:nvPicPr>
          <p:cNvPr id="10" name="Billede 9"/>
          <p:cNvPicPr/>
          <p:nvPr/>
        </p:nvPicPr>
        <p:blipFill rotWithShape="1">
          <a:blip r:embed="rId3"/>
          <a:srcRect l="18638" t="8865" r="19061" b="4141"/>
          <a:stretch/>
        </p:blipFill>
        <p:spPr bwMode="auto">
          <a:xfrm>
            <a:off x="457200" y="1844824"/>
            <a:ext cx="609600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/>
          <p:cNvPicPr/>
          <p:nvPr/>
        </p:nvPicPr>
        <p:blipFill rotWithShape="1">
          <a:blip r:embed="rId4"/>
          <a:srcRect l="10111" t="61524" r="24902" b="25502"/>
          <a:stretch/>
        </p:blipFill>
        <p:spPr bwMode="auto">
          <a:xfrm>
            <a:off x="539552" y="6004503"/>
            <a:ext cx="5544616" cy="622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Kombinationstegning 5"/>
          <p:cNvSpPr/>
          <p:nvPr/>
        </p:nvSpPr>
        <p:spPr>
          <a:xfrm>
            <a:off x="2267744" y="5807355"/>
            <a:ext cx="3672408" cy="926837"/>
          </a:xfrm>
          <a:custGeom>
            <a:avLst/>
            <a:gdLst>
              <a:gd name="connsiteX0" fmla="*/ 8238 w 1131667"/>
              <a:gd name="connsiteY0" fmla="*/ 24958 h 330021"/>
              <a:gd name="connsiteX1" fmla="*/ 1037968 w 1131667"/>
              <a:gd name="connsiteY1" fmla="*/ 33196 h 330021"/>
              <a:gd name="connsiteX2" fmla="*/ 1087395 w 1131667"/>
              <a:gd name="connsiteY2" fmla="*/ 57909 h 330021"/>
              <a:gd name="connsiteX3" fmla="*/ 1103871 w 1131667"/>
              <a:gd name="connsiteY3" fmla="*/ 82623 h 330021"/>
              <a:gd name="connsiteX4" fmla="*/ 1128584 w 1131667"/>
              <a:gd name="connsiteY4" fmla="*/ 90860 h 330021"/>
              <a:gd name="connsiteX5" fmla="*/ 1120346 w 1131667"/>
              <a:gd name="connsiteY5" fmla="*/ 272093 h 330021"/>
              <a:gd name="connsiteX6" fmla="*/ 1087395 w 1131667"/>
              <a:gd name="connsiteY6" fmla="*/ 280331 h 330021"/>
              <a:gd name="connsiteX7" fmla="*/ 947352 w 1131667"/>
              <a:gd name="connsiteY7" fmla="*/ 305044 h 330021"/>
              <a:gd name="connsiteX8" fmla="*/ 889687 w 1131667"/>
              <a:gd name="connsiteY8" fmla="*/ 313282 h 330021"/>
              <a:gd name="connsiteX9" fmla="*/ 700217 w 1131667"/>
              <a:gd name="connsiteY9" fmla="*/ 321520 h 330021"/>
              <a:gd name="connsiteX10" fmla="*/ 626076 w 1131667"/>
              <a:gd name="connsiteY10" fmla="*/ 329758 h 330021"/>
              <a:gd name="connsiteX11" fmla="*/ 32952 w 1131667"/>
              <a:gd name="connsiteY11" fmla="*/ 313282 h 330021"/>
              <a:gd name="connsiteX12" fmla="*/ 16476 w 1131667"/>
              <a:gd name="connsiteY12" fmla="*/ 288569 h 330021"/>
              <a:gd name="connsiteX13" fmla="*/ 8238 w 1131667"/>
              <a:gd name="connsiteY13" fmla="*/ 247379 h 330021"/>
              <a:gd name="connsiteX14" fmla="*/ 0 w 1131667"/>
              <a:gd name="connsiteY14" fmla="*/ 222666 h 330021"/>
              <a:gd name="connsiteX15" fmla="*/ 8238 w 1131667"/>
              <a:gd name="connsiteY15" fmla="*/ 132050 h 330021"/>
              <a:gd name="connsiteX16" fmla="*/ 24714 w 1131667"/>
              <a:gd name="connsiteY16" fmla="*/ 107336 h 330021"/>
              <a:gd name="connsiteX17" fmla="*/ 32952 w 1131667"/>
              <a:gd name="connsiteY17" fmla="*/ 82623 h 330021"/>
              <a:gd name="connsiteX18" fmla="*/ 41190 w 1131667"/>
              <a:gd name="connsiteY18" fmla="*/ 66147 h 33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1667" h="330021">
                <a:moveTo>
                  <a:pt x="8238" y="24958"/>
                </a:moveTo>
                <a:lnTo>
                  <a:pt x="1037968" y="33196"/>
                </a:lnTo>
                <a:cubicBezTo>
                  <a:pt x="1055432" y="33469"/>
                  <a:pt x="1074432" y="49267"/>
                  <a:pt x="1087395" y="57909"/>
                </a:cubicBezTo>
                <a:cubicBezTo>
                  <a:pt x="1092887" y="66147"/>
                  <a:pt x="1096140" y="76438"/>
                  <a:pt x="1103871" y="82623"/>
                </a:cubicBezTo>
                <a:cubicBezTo>
                  <a:pt x="1110651" y="88047"/>
                  <a:pt x="1127832" y="82209"/>
                  <a:pt x="1128584" y="90860"/>
                </a:cubicBezTo>
                <a:cubicBezTo>
                  <a:pt x="1133823" y="151106"/>
                  <a:pt x="1133192" y="213000"/>
                  <a:pt x="1120346" y="272093"/>
                </a:cubicBezTo>
                <a:cubicBezTo>
                  <a:pt x="1117941" y="283156"/>
                  <a:pt x="1098239" y="277078"/>
                  <a:pt x="1087395" y="280331"/>
                </a:cubicBezTo>
                <a:cubicBezTo>
                  <a:pt x="988789" y="309912"/>
                  <a:pt x="1090901" y="289094"/>
                  <a:pt x="947352" y="305044"/>
                </a:cubicBezTo>
                <a:cubicBezTo>
                  <a:pt x="928054" y="307188"/>
                  <a:pt x="909061" y="311990"/>
                  <a:pt x="889687" y="313282"/>
                </a:cubicBezTo>
                <a:cubicBezTo>
                  <a:pt x="826611" y="317487"/>
                  <a:pt x="763374" y="318774"/>
                  <a:pt x="700217" y="321520"/>
                </a:cubicBezTo>
                <a:cubicBezTo>
                  <a:pt x="675503" y="324266"/>
                  <a:pt x="650942" y="329758"/>
                  <a:pt x="626076" y="329758"/>
                </a:cubicBezTo>
                <a:cubicBezTo>
                  <a:pt x="204211" y="329758"/>
                  <a:pt x="274853" y="333441"/>
                  <a:pt x="32952" y="313282"/>
                </a:cubicBezTo>
                <a:cubicBezTo>
                  <a:pt x="27460" y="305044"/>
                  <a:pt x="19952" y="297839"/>
                  <a:pt x="16476" y="288569"/>
                </a:cubicBezTo>
                <a:cubicBezTo>
                  <a:pt x="11560" y="275459"/>
                  <a:pt x="11634" y="260963"/>
                  <a:pt x="8238" y="247379"/>
                </a:cubicBezTo>
                <a:cubicBezTo>
                  <a:pt x="6132" y="238955"/>
                  <a:pt x="2746" y="230904"/>
                  <a:pt x="0" y="222666"/>
                </a:cubicBezTo>
                <a:cubicBezTo>
                  <a:pt x="2746" y="192461"/>
                  <a:pt x="1883" y="161707"/>
                  <a:pt x="8238" y="132050"/>
                </a:cubicBezTo>
                <a:cubicBezTo>
                  <a:pt x="10313" y="122369"/>
                  <a:pt x="20286" y="116192"/>
                  <a:pt x="24714" y="107336"/>
                </a:cubicBezTo>
                <a:cubicBezTo>
                  <a:pt x="28597" y="99569"/>
                  <a:pt x="30206" y="90861"/>
                  <a:pt x="32952" y="82623"/>
                </a:cubicBezTo>
                <a:cubicBezTo>
                  <a:pt x="43376" y="-21615"/>
                  <a:pt x="41190" y="-27353"/>
                  <a:pt x="41190" y="661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Kombinationstegning 12"/>
          <p:cNvSpPr/>
          <p:nvPr/>
        </p:nvSpPr>
        <p:spPr>
          <a:xfrm>
            <a:off x="6649803" y="2340161"/>
            <a:ext cx="2253353" cy="530785"/>
          </a:xfrm>
          <a:custGeom>
            <a:avLst/>
            <a:gdLst>
              <a:gd name="connsiteX0" fmla="*/ 8238 w 1131667"/>
              <a:gd name="connsiteY0" fmla="*/ 24958 h 330021"/>
              <a:gd name="connsiteX1" fmla="*/ 1037968 w 1131667"/>
              <a:gd name="connsiteY1" fmla="*/ 33196 h 330021"/>
              <a:gd name="connsiteX2" fmla="*/ 1087395 w 1131667"/>
              <a:gd name="connsiteY2" fmla="*/ 57909 h 330021"/>
              <a:gd name="connsiteX3" fmla="*/ 1103871 w 1131667"/>
              <a:gd name="connsiteY3" fmla="*/ 82623 h 330021"/>
              <a:gd name="connsiteX4" fmla="*/ 1128584 w 1131667"/>
              <a:gd name="connsiteY4" fmla="*/ 90860 h 330021"/>
              <a:gd name="connsiteX5" fmla="*/ 1120346 w 1131667"/>
              <a:gd name="connsiteY5" fmla="*/ 272093 h 330021"/>
              <a:gd name="connsiteX6" fmla="*/ 1087395 w 1131667"/>
              <a:gd name="connsiteY6" fmla="*/ 280331 h 330021"/>
              <a:gd name="connsiteX7" fmla="*/ 947352 w 1131667"/>
              <a:gd name="connsiteY7" fmla="*/ 305044 h 330021"/>
              <a:gd name="connsiteX8" fmla="*/ 889687 w 1131667"/>
              <a:gd name="connsiteY8" fmla="*/ 313282 h 330021"/>
              <a:gd name="connsiteX9" fmla="*/ 700217 w 1131667"/>
              <a:gd name="connsiteY9" fmla="*/ 321520 h 330021"/>
              <a:gd name="connsiteX10" fmla="*/ 626076 w 1131667"/>
              <a:gd name="connsiteY10" fmla="*/ 329758 h 330021"/>
              <a:gd name="connsiteX11" fmla="*/ 32952 w 1131667"/>
              <a:gd name="connsiteY11" fmla="*/ 313282 h 330021"/>
              <a:gd name="connsiteX12" fmla="*/ 16476 w 1131667"/>
              <a:gd name="connsiteY12" fmla="*/ 288569 h 330021"/>
              <a:gd name="connsiteX13" fmla="*/ 8238 w 1131667"/>
              <a:gd name="connsiteY13" fmla="*/ 247379 h 330021"/>
              <a:gd name="connsiteX14" fmla="*/ 0 w 1131667"/>
              <a:gd name="connsiteY14" fmla="*/ 222666 h 330021"/>
              <a:gd name="connsiteX15" fmla="*/ 8238 w 1131667"/>
              <a:gd name="connsiteY15" fmla="*/ 132050 h 330021"/>
              <a:gd name="connsiteX16" fmla="*/ 24714 w 1131667"/>
              <a:gd name="connsiteY16" fmla="*/ 107336 h 330021"/>
              <a:gd name="connsiteX17" fmla="*/ 32952 w 1131667"/>
              <a:gd name="connsiteY17" fmla="*/ 82623 h 330021"/>
              <a:gd name="connsiteX18" fmla="*/ 41190 w 1131667"/>
              <a:gd name="connsiteY18" fmla="*/ 66147 h 33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1667" h="330021">
                <a:moveTo>
                  <a:pt x="8238" y="24958"/>
                </a:moveTo>
                <a:lnTo>
                  <a:pt x="1037968" y="33196"/>
                </a:lnTo>
                <a:cubicBezTo>
                  <a:pt x="1055432" y="33469"/>
                  <a:pt x="1074432" y="49267"/>
                  <a:pt x="1087395" y="57909"/>
                </a:cubicBezTo>
                <a:cubicBezTo>
                  <a:pt x="1092887" y="66147"/>
                  <a:pt x="1096140" y="76438"/>
                  <a:pt x="1103871" y="82623"/>
                </a:cubicBezTo>
                <a:cubicBezTo>
                  <a:pt x="1110651" y="88047"/>
                  <a:pt x="1127832" y="82209"/>
                  <a:pt x="1128584" y="90860"/>
                </a:cubicBezTo>
                <a:cubicBezTo>
                  <a:pt x="1133823" y="151106"/>
                  <a:pt x="1133192" y="213000"/>
                  <a:pt x="1120346" y="272093"/>
                </a:cubicBezTo>
                <a:cubicBezTo>
                  <a:pt x="1117941" y="283156"/>
                  <a:pt x="1098239" y="277078"/>
                  <a:pt x="1087395" y="280331"/>
                </a:cubicBezTo>
                <a:cubicBezTo>
                  <a:pt x="988789" y="309912"/>
                  <a:pt x="1090901" y="289094"/>
                  <a:pt x="947352" y="305044"/>
                </a:cubicBezTo>
                <a:cubicBezTo>
                  <a:pt x="928054" y="307188"/>
                  <a:pt x="909061" y="311990"/>
                  <a:pt x="889687" y="313282"/>
                </a:cubicBezTo>
                <a:cubicBezTo>
                  <a:pt x="826611" y="317487"/>
                  <a:pt x="763374" y="318774"/>
                  <a:pt x="700217" y="321520"/>
                </a:cubicBezTo>
                <a:cubicBezTo>
                  <a:pt x="675503" y="324266"/>
                  <a:pt x="650942" y="329758"/>
                  <a:pt x="626076" y="329758"/>
                </a:cubicBezTo>
                <a:cubicBezTo>
                  <a:pt x="204211" y="329758"/>
                  <a:pt x="274853" y="333441"/>
                  <a:pt x="32952" y="313282"/>
                </a:cubicBezTo>
                <a:cubicBezTo>
                  <a:pt x="27460" y="305044"/>
                  <a:pt x="19952" y="297839"/>
                  <a:pt x="16476" y="288569"/>
                </a:cubicBezTo>
                <a:cubicBezTo>
                  <a:pt x="11560" y="275459"/>
                  <a:pt x="11634" y="260963"/>
                  <a:pt x="8238" y="247379"/>
                </a:cubicBezTo>
                <a:cubicBezTo>
                  <a:pt x="6132" y="238955"/>
                  <a:pt x="2746" y="230904"/>
                  <a:pt x="0" y="222666"/>
                </a:cubicBezTo>
                <a:cubicBezTo>
                  <a:pt x="2746" y="192461"/>
                  <a:pt x="1883" y="161707"/>
                  <a:pt x="8238" y="132050"/>
                </a:cubicBezTo>
                <a:cubicBezTo>
                  <a:pt x="10313" y="122369"/>
                  <a:pt x="20286" y="116192"/>
                  <a:pt x="24714" y="107336"/>
                </a:cubicBezTo>
                <a:cubicBezTo>
                  <a:pt x="28597" y="99569"/>
                  <a:pt x="30206" y="90861"/>
                  <a:pt x="32952" y="82623"/>
                </a:cubicBezTo>
                <a:cubicBezTo>
                  <a:pt x="43376" y="-21615"/>
                  <a:pt x="41190" y="-27353"/>
                  <a:pt x="41190" y="661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6804248" y="2420888"/>
            <a:ext cx="194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www. bygud.dk</a:t>
            </a:r>
            <a:endParaRPr lang="da-DK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Hvordan går det …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5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27772" y="1988840"/>
            <a:ext cx="9036496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449106" y="2180987"/>
            <a:ext cx="7942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dirty="0" smtClean="0">
                <a:latin typeface="+mn-lt"/>
              </a:rPr>
              <a:t>Erhvervsuddannelsesreform og Trepartsaftale</a:t>
            </a:r>
            <a:endParaRPr lang="da-DK" sz="2000" dirty="0">
              <a:latin typeface="+mn-lt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39552" y="3212976"/>
            <a:ext cx="80868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Tilstrækkeligt </a:t>
            </a:r>
            <a:r>
              <a:rPr lang="da-DK" dirty="0">
                <a:latin typeface="+mn-lt"/>
              </a:rPr>
              <a:t>med faglærte i </a:t>
            </a:r>
            <a:r>
              <a:rPr lang="da-DK" dirty="0" smtClean="0">
                <a:latin typeface="+mn-lt"/>
              </a:rPr>
              <a:t>fremtiden </a:t>
            </a:r>
            <a:endParaRPr lang="da-DK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Øget </a:t>
            </a:r>
            <a:r>
              <a:rPr lang="da-DK" dirty="0">
                <a:latin typeface="+mn-lt"/>
              </a:rPr>
              <a:t>søgning </a:t>
            </a:r>
            <a:r>
              <a:rPr lang="da-DK" dirty="0" smtClean="0">
                <a:latin typeface="+mn-lt"/>
              </a:rPr>
              <a:t>til og </a:t>
            </a:r>
            <a:r>
              <a:rPr lang="da-DK" dirty="0">
                <a:latin typeface="+mn-lt"/>
              </a:rPr>
              <a:t>gennemførelse på eud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Tiltrække flere til erhvervsuddannelserne</a:t>
            </a:r>
            <a:endParaRPr lang="da-DK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De </a:t>
            </a:r>
            <a:r>
              <a:rPr lang="da-DK" dirty="0">
                <a:latin typeface="+mn-lt"/>
              </a:rPr>
              <a:t>unge skal vælge uddannelser med behov for flere faglærte </a:t>
            </a:r>
            <a:r>
              <a:rPr lang="da-DK" dirty="0" smtClean="0">
                <a:latin typeface="+mn-lt"/>
              </a:rPr>
              <a:t>- fordelsuddannelser</a:t>
            </a:r>
            <a:endParaRPr lang="da-DK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Alle </a:t>
            </a:r>
            <a:r>
              <a:rPr lang="da-DK" dirty="0">
                <a:latin typeface="+mn-lt"/>
              </a:rPr>
              <a:t>skal kunne gennemføre den uddannelse, </a:t>
            </a:r>
            <a:r>
              <a:rPr lang="da-DK" dirty="0" smtClean="0">
                <a:latin typeface="+mn-lt"/>
              </a:rPr>
              <a:t>de påbegynder </a:t>
            </a:r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4991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Hvordan går det så …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6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700213"/>
            <a:ext cx="8291513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sp>
        <p:nvSpPr>
          <p:cNvPr id="3" name="Tekstfelt 2"/>
          <p:cNvSpPr txBox="1"/>
          <p:nvPr/>
        </p:nvSpPr>
        <p:spPr>
          <a:xfrm>
            <a:off x="425563" y="2051140"/>
            <a:ext cx="8363272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>
                <a:latin typeface="+mn-lt"/>
              </a:rPr>
              <a:t>Hvad</a:t>
            </a:r>
            <a:r>
              <a:rPr lang="da-DK" sz="2000" dirty="0" smtClean="0">
                <a:latin typeface="+mn-lt"/>
              </a:rPr>
              <a:t> er der så </a:t>
            </a:r>
            <a:r>
              <a:rPr lang="da-DK" sz="2000" b="1" dirty="0" smtClean="0">
                <a:latin typeface="+mn-lt"/>
              </a:rPr>
              <a:t>allerede igangsat</a:t>
            </a:r>
            <a:r>
              <a:rPr lang="da-DK" sz="2000" dirty="0" smtClean="0">
                <a:latin typeface="+mn-lt"/>
              </a:rPr>
              <a:t>?</a:t>
            </a:r>
          </a:p>
          <a:p>
            <a:endParaRPr lang="da-DK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Nyt grundforløb med 1. og 2. 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Styrket faglighed med 20 uger mod de enkelte uddannelser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Voksenspor fra 25 år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Grundforløbsprøver og bestå-krav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Karakter på 2 i dansk og matematik som optag på grundforløb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Forhøjet </a:t>
            </a:r>
            <a:r>
              <a:rPr lang="da-DK" dirty="0">
                <a:latin typeface="+mn-lt"/>
              </a:rPr>
              <a:t>lønrefusion i </a:t>
            </a:r>
            <a:r>
              <a:rPr lang="da-DK" dirty="0" smtClean="0">
                <a:latin typeface="+mn-lt"/>
              </a:rPr>
              <a:t>skoleperioder med 7,4%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To </a:t>
            </a:r>
            <a:r>
              <a:rPr lang="da-DK" dirty="0">
                <a:latin typeface="+mn-lt"/>
              </a:rPr>
              <a:t>nye bonusordninger fra </a:t>
            </a:r>
            <a:r>
              <a:rPr lang="da-DK" dirty="0" smtClean="0">
                <a:latin typeface="+mn-lt"/>
              </a:rPr>
              <a:t>2017 – praktikbonus, fordelsuddannelser</a:t>
            </a:r>
            <a:endParaRPr lang="da-DK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489743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/>
              <a:t>H</a:t>
            </a:r>
            <a:r>
              <a:rPr lang="da-DK" sz="1800" dirty="0" smtClean="0"/>
              <a:t>vordan går det så …</a:t>
            </a:r>
            <a:r>
              <a:rPr lang="da-DK" sz="2800" dirty="0" smtClean="0"/>
              <a:t/>
            </a:r>
            <a:br>
              <a:rPr lang="da-DK" sz="2800" dirty="0" smtClean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22837" t="7000" r="22827" b="31402"/>
          <a:stretch/>
        </p:blipFill>
        <p:spPr>
          <a:xfrm>
            <a:off x="1022980" y="2589100"/>
            <a:ext cx="6069239" cy="387023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57200" y="1772816"/>
            <a:ext cx="7200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err="1" smtClean="0">
                <a:latin typeface="+mn-lt"/>
              </a:rPr>
              <a:t>Revitalisering</a:t>
            </a:r>
            <a:r>
              <a:rPr lang="da-DK" sz="2000" dirty="0" smtClean="0">
                <a:latin typeface="+mn-lt"/>
              </a:rPr>
              <a:t> </a:t>
            </a:r>
            <a:r>
              <a:rPr lang="da-DK" sz="2000" dirty="0">
                <a:latin typeface="+mn-lt"/>
              </a:rPr>
              <a:t>af </a:t>
            </a:r>
            <a:r>
              <a:rPr lang="da-DK" sz="2000" b="1" dirty="0" smtClean="0">
                <a:latin typeface="+mn-lt"/>
              </a:rPr>
              <a:t>praktikpladsen.dk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Lettere </a:t>
            </a:r>
            <a:r>
              <a:rPr lang="da-DK" dirty="0">
                <a:latin typeface="+mn-lt"/>
              </a:rPr>
              <a:t>for virksomheder at slå praktikpladser </a:t>
            </a:r>
            <a:r>
              <a:rPr lang="da-DK" dirty="0" smtClean="0">
                <a:latin typeface="+mn-lt"/>
              </a:rPr>
              <a:t>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>
                <a:latin typeface="+mn-lt"/>
              </a:rPr>
              <a:t>Lettere </a:t>
            </a:r>
            <a:r>
              <a:rPr lang="da-DK" dirty="0">
                <a:latin typeface="+mn-lt"/>
              </a:rPr>
              <a:t>for elever at finde ledige praktikpladser </a:t>
            </a:r>
          </a:p>
          <a:p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8734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Hvordan går det så …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8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r>
              <a:rPr lang="da-DK" dirty="0" smtClean="0"/>
              <a:t/>
            </a:r>
            <a:br>
              <a:rPr lang="da-DK" dirty="0" smtClean="0"/>
            </a:br>
            <a:r>
              <a:rPr lang="da-DK" sz="2000" dirty="0" smtClean="0"/>
              <a:t>Fra januar 2018 gælder:</a:t>
            </a:r>
          </a:p>
          <a:p>
            <a:pPr lvl="1">
              <a:lnSpc>
                <a:spcPct val="150000"/>
              </a:lnSpc>
              <a:buClrTx/>
            </a:pPr>
            <a:r>
              <a:rPr lang="da-DK" sz="1800" dirty="0" smtClean="0"/>
              <a:t>Delaftaler </a:t>
            </a:r>
            <a:r>
              <a:rPr lang="da-DK" sz="1800" dirty="0"/>
              <a:t>kan kun indgås én gang mellem samme virksomhed og samme </a:t>
            </a:r>
            <a:r>
              <a:rPr lang="da-DK" sz="1800" dirty="0" smtClean="0"/>
              <a:t>elev.</a:t>
            </a:r>
          </a:p>
          <a:p>
            <a:pPr lvl="1">
              <a:lnSpc>
                <a:spcPct val="150000"/>
              </a:lnSpc>
              <a:buClrTx/>
            </a:pPr>
            <a:r>
              <a:rPr lang="da-DK" sz="1800" dirty="0" smtClean="0"/>
              <a:t>Korte </a:t>
            </a:r>
            <a:r>
              <a:rPr lang="da-DK" sz="1800" dirty="0"/>
              <a:t>aftaler kan indgås 2 gange mellem samme virksomhed og samme elev. LUU kan undtagelsesvis give lov til en 3. kort </a:t>
            </a:r>
            <a:r>
              <a:rPr lang="da-DK" sz="1800" dirty="0" smtClean="0"/>
              <a:t>aftale</a:t>
            </a:r>
          </a:p>
          <a:p>
            <a:pPr lvl="1">
              <a:lnSpc>
                <a:spcPct val="150000"/>
              </a:lnSpc>
              <a:buClrTx/>
            </a:pPr>
            <a:r>
              <a:rPr lang="da-DK" sz="1800" dirty="0" smtClean="0"/>
              <a:t>Virksomhedsforlagt praktik (VFP)  kan </a:t>
            </a:r>
            <a:r>
              <a:rPr lang="da-DK" sz="1800" dirty="0"/>
              <a:t>kun gennemføres i godkendte virksomheder, og højst 6 uger af en elevs samlede praktiktid må gennemføres </a:t>
            </a:r>
            <a:r>
              <a:rPr lang="da-DK" sz="1800" dirty="0" smtClean="0"/>
              <a:t>i VFP, </a:t>
            </a:r>
            <a:r>
              <a:rPr lang="da-DK" sz="1800" dirty="0"/>
              <a:t>heraf højst 3 uger i samme virksomhed </a:t>
            </a:r>
            <a:endParaRPr lang="da-DK" sz="1400" dirty="0"/>
          </a:p>
          <a:p>
            <a:pPr marL="457200" lvl="1" indent="0">
              <a:buNone/>
            </a:pP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En kort uddannelsesaftale ændres fra at skulle indeholde en </a:t>
            </a:r>
            <a:r>
              <a:rPr lang="da-DK" u="sng" dirty="0" smtClean="0"/>
              <a:t>hel</a:t>
            </a:r>
            <a:r>
              <a:rPr lang="da-DK" dirty="0" smtClean="0"/>
              <a:t> praktikperiode og et helt skoleforløb til at kunne være </a:t>
            </a:r>
            <a:r>
              <a:rPr lang="da-DK" u="sng" dirty="0" smtClean="0"/>
              <a:t>en del </a:t>
            </a:r>
            <a:r>
              <a:rPr lang="da-DK" dirty="0" smtClean="0"/>
              <a:t>af en praktikperiode og et helt skoleforløb.</a:t>
            </a:r>
          </a:p>
        </p:txBody>
      </p:sp>
    </p:spTree>
    <p:extLst>
      <p:ext uri="{BB962C8B-B14F-4D97-AF65-F5344CB8AC3E}">
        <p14:creationId xmlns:p14="http://schemas.microsoft.com/office/powerpoint/2010/main" val="23791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da-DK" sz="1400" dirty="0" smtClean="0"/>
              <a:t/>
            </a:r>
            <a:br>
              <a:rPr lang="da-DK" sz="1400" dirty="0" smtClean="0"/>
            </a:br>
            <a:r>
              <a:rPr lang="da-DK" sz="1400" dirty="0"/>
              <a:t/>
            </a:r>
            <a:br>
              <a:rPr lang="da-DK" sz="1400" dirty="0"/>
            </a:br>
            <a:r>
              <a:rPr lang="da-DK" sz="1800" dirty="0" smtClean="0"/>
              <a:t>Konference </a:t>
            </a:r>
            <a:r>
              <a:rPr lang="da-DK" sz="1800" dirty="0"/>
              <a:t>for lokale uddannelsesudvalg </a:t>
            </a:r>
            <a:br>
              <a:rPr lang="da-DK" sz="1800" dirty="0"/>
            </a:br>
            <a:r>
              <a:rPr lang="da-DK" sz="1800" dirty="0"/>
              <a:t>Byggeriets Uddannelser</a:t>
            </a:r>
            <a:br>
              <a:rPr lang="da-DK" sz="1800" dirty="0"/>
            </a:br>
            <a:r>
              <a:rPr lang="da-DK" sz="1800" dirty="0"/>
              <a:t/>
            </a:r>
            <a:br>
              <a:rPr lang="da-DK" sz="1800" dirty="0"/>
            </a:br>
            <a:r>
              <a:rPr lang="da-DK" sz="1800" dirty="0" smtClean="0"/>
              <a:t>Hvordan går det så …</a:t>
            </a:r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6717C-FC9B-4288-B33F-4B5AD5E69DD3}" type="slidenum">
              <a:rPr lang="da-DK" smtClean="0"/>
              <a:pPr>
                <a:defRPr/>
              </a:pPr>
              <a:t>9</a:t>
            </a:fld>
            <a:endParaRPr lang="da-DK" dirty="0"/>
          </a:p>
        </p:txBody>
      </p:sp>
      <p:sp>
        <p:nvSpPr>
          <p:cNvPr id="4099" name="Pladsholder til indhold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8686800" cy="4425950"/>
          </a:xfrm>
        </p:spPr>
        <p:txBody>
          <a:bodyPr/>
          <a:lstStyle/>
          <a:p>
            <a:pPr>
              <a:buFontTx/>
              <a:buNone/>
            </a:pPr>
            <a:endParaRPr lang="da-DK" dirty="0" smtClean="0"/>
          </a:p>
          <a:p>
            <a:pPr>
              <a:buFontTx/>
              <a:buNone/>
            </a:pPr>
            <a:endParaRPr lang="da-DK" dirty="0" smtClean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80120"/>
            <a:ext cx="8099403" cy="49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57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æsentation4">
  <a:themeElements>
    <a:clrScheme name="Præsentation4 14">
      <a:dk1>
        <a:srgbClr val="061843"/>
      </a:dk1>
      <a:lt1>
        <a:srgbClr val="FFFFFF"/>
      </a:lt1>
      <a:dk2>
        <a:srgbClr val="061843"/>
      </a:dk2>
      <a:lt2>
        <a:srgbClr val="808080"/>
      </a:lt2>
      <a:accent1>
        <a:srgbClr val="C90015"/>
      </a:accent1>
      <a:accent2>
        <a:srgbClr val="061843"/>
      </a:accent2>
      <a:accent3>
        <a:srgbClr val="FFFFFF"/>
      </a:accent3>
      <a:accent4>
        <a:srgbClr val="041338"/>
      </a:accent4>
      <a:accent5>
        <a:srgbClr val="E1AAAA"/>
      </a:accent5>
      <a:accent6>
        <a:srgbClr val="05153C"/>
      </a:accent6>
      <a:hlink>
        <a:srgbClr val="A7ABAC"/>
      </a:hlink>
      <a:folHlink>
        <a:srgbClr val="FF758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æsentation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æsentation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æsentation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æsentation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æsentation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æsentation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æsentation4 13">
        <a:dk1>
          <a:srgbClr val="061843"/>
        </a:dk1>
        <a:lt1>
          <a:srgbClr val="FFFFFF"/>
        </a:lt1>
        <a:dk2>
          <a:srgbClr val="061843"/>
        </a:dk2>
        <a:lt2>
          <a:srgbClr val="808080"/>
        </a:lt2>
        <a:accent1>
          <a:srgbClr val="C90015"/>
        </a:accent1>
        <a:accent2>
          <a:srgbClr val="333399"/>
        </a:accent2>
        <a:accent3>
          <a:srgbClr val="FFFFFF"/>
        </a:accent3>
        <a:accent4>
          <a:srgbClr val="041338"/>
        </a:accent4>
        <a:accent5>
          <a:srgbClr val="E1A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æsentation4 14">
        <a:dk1>
          <a:srgbClr val="061843"/>
        </a:dk1>
        <a:lt1>
          <a:srgbClr val="FFFFFF"/>
        </a:lt1>
        <a:dk2>
          <a:srgbClr val="061843"/>
        </a:dk2>
        <a:lt2>
          <a:srgbClr val="808080"/>
        </a:lt2>
        <a:accent1>
          <a:srgbClr val="C90015"/>
        </a:accent1>
        <a:accent2>
          <a:srgbClr val="061843"/>
        </a:accent2>
        <a:accent3>
          <a:srgbClr val="FFFFFF"/>
        </a:accent3>
        <a:accent4>
          <a:srgbClr val="041338"/>
        </a:accent4>
        <a:accent5>
          <a:srgbClr val="E1AAAA"/>
        </a:accent5>
        <a:accent6>
          <a:srgbClr val="05153C"/>
        </a:accent6>
        <a:hlink>
          <a:srgbClr val="A7ABAC"/>
        </a:hlink>
        <a:folHlink>
          <a:srgbClr val="FF75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3549</TotalTime>
  <Words>736</Words>
  <Application>Microsoft Office PowerPoint</Application>
  <PresentationFormat>Skærmshow (4:3)</PresentationFormat>
  <Paragraphs>208</Paragraphs>
  <Slides>21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Præsentation4</vt:lpstr>
      <vt:lpstr> </vt:lpstr>
      <vt:lpstr>  Konference for lokale uddannelsesudvalg  Byggeriets Uddannelser  Nye LUU-medlemmer fra foråret 2018 og Byggeriets Uddannelser </vt:lpstr>
      <vt:lpstr>  Konference for lokale uddannelsesudvalg  Byggeriets Uddannelser   I gang som nyt LUU-medlem </vt:lpstr>
      <vt:lpstr>  Konference for lokale uddannelsesudvalg  Byggeriets Uddannelser  I gang som nyt LUU-medlem - Hjemmeside og nyhedsbreve                             </vt:lpstr>
      <vt:lpstr>  Konference for lokale uddannelsesudvalg  Byggeriets Uddannelser  Hvordan går det … </vt:lpstr>
      <vt:lpstr>  Konference for lokale uddannelsesudvalg  Byggeriets Uddannelser  Hvordan går det så … </vt:lpstr>
      <vt:lpstr>  Konference for lokale uddannelsesudvalg  Byggeriets Uddannelser  Hvordan går det så … </vt:lpstr>
      <vt:lpstr>  Konference for lokale uddannelsesudvalg  Byggeriets Uddannelser  Hvordan går det så … </vt:lpstr>
      <vt:lpstr>  Konference for lokale uddannelsesudvalg  Byggeriets Uddannelser  Hvordan går det så … </vt:lpstr>
      <vt:lpstr>  Konference for lokale uddannelsesudvalg  Byggeriets Uddannelser  Hvad kommer der til at ske … Nyt regeringsudspil </vt:lpstr>
      <vt:lpstr>  Konference for lokale uddannelsesudvalg  Byggeriets Uddannelser  Fordelsuddannelser, kvoter og dimensionering </vt:lpstr>
      <vt:lpstr>  Konference for lokale uddannelsesudvalg  Byggeriets Uddannelser  Praktikpladsopsøgende arbejde  og AUB-midler </vt:lpstr>
      <vt:lpstr>  Konference for lokale uddannelsesudvalg  Byggeriets Uddannelser  Digitale undervisningsmidler – I Praxis </vt:lpstr>
      <vt:lpstr>  Konference for lokale uddannelsesudvalg  Byggeriets Uddannelser  AMU Efteruddannelse – VEU reform </vt:lpstr>
      <vt:lpstr>  Konference for lokale uddannelsesudvalg  Byggeriets Uddannelser  AMU Efteruddannelse </vt:lpstr>
      <vt:lpstr>  Konference for lokale uddannelsesudvalg  Byggeriets Uddannelser  Persondataforordningen </vt:lpstr>
      <vt:lpstr>  Konference for lokale uddannelsesudvalg  Byggeriets Uddannelser  Persondataforordningen II </vt:lpstr>
      <vt:lpstr>  Konference for lokale uddannelsesudvalg  Byggeriets Uddannelser  Nye svendebreve </vt:lpstr>
      <vt:lpstr>  Konference for lokale uddannelsesudvalg  Byggeriets Uddannelser  Nye svendebreve </vt:lpstr>
      <vt:lpstr>  Konference for lokale uddannelsesudvalg  Byggeriets Uddannelser  Talentudvikling -Skills </vt:lpstr>
      <vt:lpstr>  Konference for lokale uddannelsesudvalg  Byggeriets Uddannelser  Talentudvikling -Skills </vt:lpstr>
    </vt:vector>
  </TitlesOfParts>
  <Company>TUR/BU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ks</dc:creator>
  <cp:lastModifiedBy>Torsten Lindum Poulsen</cp:lastModifiedBy>
  <cp:revision>342</cp:revision>
  <cp:lastPrinted>2018-09-25T09:24:05Z</cp:lastPrinted>
  <dcterms:created xsi:type="dcterms:W3CDTF">2008-06-03T10:08:23Z</dcterms:created>
  <dcterms:modified xsi:type="dcterms:W3CDTF">2018-10-02T13:36:46Z</dcterms:modified>
</cp:coreProperties>
</file>