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28" r:id="rId2"/>
    <p:sldId id="371" r:id="rId3"/>
    <p:sldId id="410" r:id="rId4"/>
    <p:sldId id="411" r:id="rId5"/>
    <p:sldId id="358" r:id="rId6"/>
    <p:sldId id="415" r:id="rId7"/>
    <p:sldId id="369" r:id="rId8"/>
    <p:sldId id="413" r:id="rId9"/>
    <p:sldId id="399" r:id="rId10"/>
    <p:sldId id="416" r:id="rId11"/>
    <p:sldId id="414" r:id="rId12"/>
    <p:sldId id="400" r:id="rId13"/>
    <p:sldId id="406" r:id="rId14"/>
    <p:sldId id="424" r:id="rId15"/>
    <p:sldId id="417" r:id="rId16"/>
    <p:sldId id="420" r:id="rId17"/>
    <p:sldId id="393" r:id="rId18"/>
    <p:sldId id="421" r:id="rId19"/>
    <p:sldId id="423" r:id="rId20"/>
    <p:sldId id="429" r:id="rId21"/>
    <p:sldId id="427" r:id="rId22"/>
    <p:sldId id="425" r:id="rId23"/>
    <p:sldId id="428" r:id="rId24"/>
    <p:sldId id="435" r:id="rId25"/>
    <p:sldId id="426" r:id="rId26"/>
    <p:sldId id="430" r:id="rId27"/>
    <p:sldId id="431" r:id="rId28"/>
    <p:sldId id="436" r:id="rId29"/>
    <p:sldId id="438" r:id="rId30"/>
    <p:sldId id="432" r:id="rId31"/>
    <p:sldId id="433" r:id="rId32"/>
    <p:sldId id="434" r:id="rId33"/>
    <p:sldId id="437" r:id="rId34"/>
    <p:sldId id="391" r:id="rId35"/>
    <p:sldId id="392" r:id="rId36"/>
    <p:sldId id="394" r:id="rId37"/>
    <p:sldId id="418" r:id="rId38"/>
    <p:sldId id="396" r:id="rId39"/>
    <p:sldId id="395" r:id="rId40"/>
  </p:sldIdLst>
  <p:sldSz cx="9144000" cy="6858000" type="screen4x3"/>
  <p:notesSz cx="9926638" cy="6797675"/>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843"/>
    <a:srgbClr val="C90015"/>
    <a:srgbClr val="A7A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4" autoAdjust="0"/>
    <p:restoredTop sz="94660"/>
  </p:normalViewPr>
  <p:slideViewPr>
    <p:cSldViewPr>
      <p:cViewPr varScale="1">
        <p:scale>
          <a:sx n="106" d="100"/>
          <a:sy n="106" d="100"/>
        </p:scale>
        <p:origin x="175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regneark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regneark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regneark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bu-fil.ad.bygud.dk\eud\Projekter%20JAV\Statistik\Statistik%20t&#248;mrer.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bu-fil.ad.bygud.dk\eud\Projekter%20JAV\Statistik\Statistik%20t&#248;mrer.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bu-fil.ad.bygud.dk\eud\Projekter%20JAV\Statistik\Statistik%20t&#248;mrer.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bu-fil.ad.bygud.dk\eud\Projekter%20JAV\Statistik\Statistik%20t&#248;mrer.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regneark12.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bu-fil.ad.bygud.dk\eud\Projekter%20JAV\Statistik\Statistik%20t&#248;mrer.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bu-fil.ad.bygud.dk\eud\Projekter%20JAV\Statistik\Statistik%20t&#248;mre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regneark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regneark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regneark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regneark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regneark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regneark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Træfagenes Byggeuddannelse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Praktikvirksomheder</c:v>
          </c:tx>
          <c:spPr>
            <a:solidFill>
              <a:schemeClr val="accent1"/>
            </a:solidFill>
            <a:ln>
              <a:noFill/>
            </a:ln>
            <a:effectLst>
              <a:outerShdw blurRad="50800" dist="38100" dir="2700000" algn="tl" rotWithShape="0">
                <a:prstClr val="black">
                  <a:alpha val="40000"/>
                </a:prstClr>
              </a:outerShdw>
              <a:softEdge rad="12700"/>
            </a:effectLst>
            <a:scene3d>
              <a:camera prst="orthographicFront"/>
              <a:lightRig rig="threePt" dir="t"/>
            </a:scene3d>
            <a:sp3d>
              <a:bevelT/>
            </a:sp3d>
          </c:spPr>
          <c:invertIfNegative val="0"/>
          <c:dLbls>
            <c:dLbl>
              <c:idx val="0"/>
              <c:layout>
                <c:manualLayout>
                  <c:x val="0"/>
                  <c:y val="7.047239415928618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5.9701492537313433E-3"/>
                  <c:y val="6.784435368038879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9900497512436353E-3"/>
                  <c:y val="7.153012290575977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'Ark1'!$D$3:$F$3</c:f>
              <c:numCache>
                <c:formatCode>General</c:formatCode>
                <c:ptCount val="3"/>
                <c:pt idx="0">
                  <c:v>2011</c:v>
                </c:pt>
                <c:pt idx="1">
                  <c:v>2013</c:v>
                </c:pt>
                <c:pt idx="2">
                  <c:v>2015</c:v>
                </c:pt>
              </c:numCache>
            </c:numRef>
          </c:cat>
          <c:val>
            <c:numRef>
              <c:f>'Ark1'!$D$4:$F$4</c:f>
              <c:numCache>
                <c:formatCode>General</c:formatCode>
                <c:ptCount val="3"/>
                <c:pt idx="0">
                  <c:v>1950</c:v>
                </c:pt>
                <c:pt idx="1">
                  <c:v>1904</c:v>
                </c:pt>
                <c:pt idx="2">
                  <c:v>2238</c:v>
                </c:pt>
              </c:numCache>
            </c:numRef>
          </c:val>
        </c:ser>
        <c:dLbls>
          <c:dLblPos val="ctr"/>
          <c:showLegendKey val="0"/>
          <c:showVal val="1"/>
          <c:showCatName val="0"/>
          <c:showSerName val="0"/>
          <c:showPercent val="0"/>
          <c:showBubbleSize val="0"/>
        </c:dLbls>
        <c:gapWidth val="150"/>
        <c:axId val="131485312"/>
        <c:axId val="131486880"/>
      </c:barChart>
      <c:lineChart>
        <c:grouping val="standard"/>
        <c:varyColors val="0"/>
        <c:ser>
          <c:idx val="1"/>
          <c:order val="1"/>
          <c:tx>
            <c:v>Indgåede korte aftaler</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'Ark1'!$D$5:$F$5</c:f>
              <c:numCache>
                <c:formatCode>General</c:formatCode>
                <c:ptCount val="3"/>
                <c:pt idx="0">
                  <c:v>694</c:v>
                </c:pt>
                <c:pt idx="1">
                  <c:v>785</c:v>
                </c:pt>
                <c:pt idx="2">
                  <c:v>1206</c:v>
                </c:pt>
              </c:numCache>
            </c:numRef>
          </c:val>
          <c:smooth val="0"/>
        </c:ser>
        <c:dLbls>
          <c:dLblPos val="ctr"/>
          <c:showLegendKey val="0"/>
          <c:showVal val="1"/>
          <c:showCatName val="0"/>
          <c:showSerName val="0"/>
          <c:showPercent val="0"/>
          <c:showBubbleSize val="0"/>
        </c:dLbls>
        <c:marker val="1"/>
        <c:smooth val="0"/>
        <c:axId val="131485312"/>
        <c:axId val="131486880"/>
      </c:lineChart>
      <c:catAx>
        <c:axId val="1314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131486880"/>
        <c:crosses val="autoZero"/>
        <c:auto val="1"/>
        <c:lblAlgn val="ctr"/>
        <c:lblOffset val="100"/>
        <c:noMultiLvlLbl val="0"/>
      </c:catAx>
      <c:valAx>
        <c:axId val="13148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148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cat>
            <c:strRef>
              <c:f>'Ark6'!$D$4:$D$7</c:f>
              <c:strCache>
                <c:ptCount val="4"/>
                <c:pt idx="0">
                  <c:v>Jeg bruger ikke praktikerklæring til at holde styr på, hvad eleven lærer</c:v>
                </c:pt>
                <c:pt idx="1">
                  <c:v>Undervejs i en praktikperiode</c:v>
                </c:pt>
                <c:pt idx="2">
                  <c:v>Når eleven afslutter en praktikperiode</c:v>
                </c:pt>
                <c:pt idx="3">
                  <c:v>Når eleven begynder en praktikperiode</c:v>
                </c:pt>
              </c:strCache>
            </c:strRef>
          </c:cat>
          <c:val>
            <c:numRef>
              <c:f>'Ark6'!$C$4:$C$7</c:f>
              <c:numCache>
                <c:formatCode>General</c:formatCode>
                <c:ptCount val="4"/>
                <c:pt idx="0">
                  <c:v>18</c:v>
                </c:pt>
                <c:pt idx="1">
                  <c:v>27</c:v>
                </c:pt>
                <c:pt idx="2">
                  <c:v>61</c:v>
                </c:pt>
                <c:pt idx="3">
                  <c:v>13</c:v>
                </c:pt>
              </c:numCache>
            </c:numRef>
          </c:val>
        </c:ser>
        <c:dLbls>
          <c:showLegendKey val="0"/>
          <c:showVal val="0"/>
          <c:showCatName val="0"/>
          <c:showSerName val="0"/>
          <c:showPercent val="0"/>
          <c:showBubbleSize val="0"/>
        </c:dLbls>
        <c:gapWidth val="182"/>
        <c:axId val="132393528"/>
        <c:axId val="132392744"/>
      </c:barChart>
      <c:catAx>
        <c:axId val="132393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2392744"/>
        <c:crosses val="autoZero"/>
        <c:auto val="1"/>
        <c:lblAlgn val="ctr"/>
        <c:lblOffset val="100"/>
        <c:noMultiLvlLbl val="0"/>
      </c:catAx>
      <c:valAx>
        <c:axId val="132392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93528"/>
        <c:crosses val="autoZero"/>
        <c:crossBetween val="between"/>
        <c:dispUnits>
          <c:builtInUnit val="hundreds"/>
        </c:dispUnits>
      </c:valAx>
      <c:spPr>
        <a:noFill/>
        <a:ln>
          <a:noFill/>
        </a:ln>
        <a:effectLst/>
      </c:spPr>
    </c:plotArea>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0926268196764"/>
          <c:y val="3.3916633061603724E-2"/>
          <c:w val="0.51843549478110851"/>
          <c:h val="0.9321667338767925"/>
        </c:manualLayout>
      </c:layout>
      <c:barChart>
        <c:barDir val="col"/>
        <c:grouping val="stacked"/>
        <c:varyColors val="0"/>
        <c:ser>
          <c:idx val="0"/>
          <c:order val="0"/>
          <c:tx>
            <c:v>Slet ikke</c:v>
          </c:tx>
          <c:spPr>
            <a:solidFill>
              <a:schemeClr val="accent1"/>
            </a:solidFill>
            <a:ln>
              <a:noFill/>
            </a:ln>
            <a:effectLst/>
            <a:scene3d>
              <a:camera prst="orthographicFront"/>
              <a:lightRig rig="threePt" dir="t"/>
            </a:scene3d>
            <a:sp3d>
              <a:bevelT/>
            </a:sp3d>
          </c:spPr>
          <c:invertIfNegative val="0"/>
          <c:val>
            <c:numRef>
              <c:f>'Ark4'!$B$3</c:f>
              <c:numCache>
                <c:formatCode>General</c:formatCode>
                <c:ptCount val="1"/>
                <c:pt idx="0">
                  <c:v>36</c:v>
                </c:pt>
              </c:numCache>
            </c:numRef>
          </c:val>
        </c:ser>
        <c:ser>
          <c:idx val="1"/>
          <c:order val="1"/>
          <c:tx>
            <c:v>I mindre grad</c:v>
          </c:tx>
          <c:spPr>
            <a:solidFill>
              <a:schemeClr val="accent2"/>
            </a:solidFill>
            <a:ln>
              <a:noFill/>
            </a:ln>
            <a:effectLst/>
            <a:scene3d>
              <a:camera prst="orthographicFront"/>
              <a:lightRig rig="threePt" dir="t"/>
            </a:scene3d>
            <a:sp3d>
              <a:bevelT/>
            </a:sp3d>
          </c:spPr>
          <c:invertIfNegative val="0"/>
          <c:val>
            <c:numRef>
              <c:f>'Ark4'!$B$4</c:f>
              <c:numCache>
                <c:formatCode>General</c:formatCode>
                <c:ptCount val="1"/>
                <c:pt idx="0">
                  <c:v>17</c:v>
                </c:pt>
              </c:numCache>
            </c:numRef>
          </c:val>
        </c:ser>
        <c:ser>
          <c:idx val="2"/>
          <c:order val="2"/>
          <c:tx>
            <c:v>I nogen grad</c:v>
          </c:tx>
          <c:spPr>
            <a:solidFill>
              <a:schemeClr val="accent3"/>
            </a:solidFill>
            <a:ln>
              <a:noFill/>
            </a:ln>
            <a:effectLst/>
            <a:scene3d>
              <a:camera prst="orthographicFront"/>
              <a:lightRig rig="threePt" dir="t"/>
            </a:scene3d>
            <a:sp3d>
              <a:bevelT/>
            </a:sp3d>
          </c:spPr>
          <c:invertIfNegative val="0"/>
          <c:val>
            <c:numRef>
              <c:f>'Ark4'!$B$5</c:f>
              <c:numCache>
                <c:formatCode>General</c:formatCode>
                <c:ptCount val="1"/>
                <c:pt idx="0">
                  <c:v>25</c:v>
                </c:pt>
              </c:numCache>
            </c:numRef>
          </c:val>
        </c:ser>
        <c:ser>
          <c:idx val="3"/>
          <c:order val="3"/>
          <c:tx>
            <c:v>I høj grad</c:v>
          </c:tx>
          <c:spPr>
            <a:solidFill>
              <a:schemeClr val="accent4"/>
            </a:solidFill>
            <a:ln>
              <a:noFill/>
            </a:ln>
            <a:effectLst/>
            <a:scene3d>
              <a:camera prst="orthographicFront"/>
              <a:lightRig rig="threePt" dir="t"/>
            </a:scene3d>
            <a:sp3d>
              <a:bevelT/>
            </a:sp3d>
          </c:spPr>
          <c:invertIfNegative val="0"/>
          <c:val>
            <c:numRef>
              <c:f>'Ark4'!$B$6</c:f>
              <c:numCache>
                <c:formatCode>General</c:formatCode>
                <c:ptCount val="1"/>
                <c:pt idx="0">
                  <c:v>21</c:v>
                </c:pt>
              </c:numCache>
            </c:numRef>
          </c:val>
        </c:ser>
        <c:dLbls>
          <c:showLegendKey val="0"/>
          <c:showVal val="0"/>
          <c:showCatName val="0"/>
          <c:showSerName val="0"/>
          <c:showPercent val="0"/>
          <c:showBubbleSize val="0"/>
        </c:dLbls>
        <c:gapWidth val="150"/>
        <c:overlap val="100"/>
        <c:axId val="132390392"/>
        <c:axId val="132393920"/>
      </c:barChart>
      <c:catAx>
        <c:axId val="132390392"/>
        <c:scaling>
          <c:orientation val="minMax"/>
        </c:scaling>
        <c:delete val="1"/>
        <c:axPos val="b"/>
        <c:majorTickMark val="out"/>
        <c:minorTickMark val="none"/>
        <c:tickLblPos val="nextTo"/>
        <c:crossAx val="132393920"/>
        <c:crosses val="autoZero"/>
        <c:auto val="1"/>
        <c:lblAlgn val="ctr"/>
        <c:lblOffset val="100"/>
        <c:noMultiLvlLbl val="0"/>
      </c:catAx>
      <c:valAx>
        <c:axId val="132393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90392"/>
        <c:crosses val="autoZero"/>
        <c:crossBetween val="between"/>
        <c:dispUnits>
          <c:builtInUnit val="hundreds"/>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solidFill>
      <a:schemeClr val="bg1"/>
    </a:solidFill>
    <a:ln w="9525" cap="flat" cmpd="sng" algn="ctr">
      <a:solidFill>
        <a:srgbClr val="C90015"/>
      </a:solidFill>
      <a:round/>
    </a:ln>
    <a:effectLst/>
  </c:spPr>
  <c:txPr>
    <a:bodyPr/>
    <a:lstStyle/>
    <a:p>
      <a:pPr>
        <a:defRPr/>
      </a:pPr>
      <a:endParaRPr lang="da-DK"/>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Svendeprøve</a:t>
            </a:r>
            <a:r>
              <a:rPr lang="da-DK" baseline="0" dirty="0"/>
              <a:t> efterår 2017 - alle </a:t>
            </a:r>
            <a:r>
              <a:rPr lang="da-DK" baseline="0" dirty="0" smtClean="0"/>
              <a:t>specialer*</a:t>
            </a:r>
            <a:endParaRPr lang="da-DK"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0545289506022187"/>
          <c:y val="8.3878326996197725E-2"/>
          <c:w val="0.89019685039370078"/>
          <c:h val="0.78919293833517956"/>
        </c:manualLayout>
      </c:layout>
      <c:barChart>
        <c:barDir val="col"/>
        <c:grouping val="clustered"/>
        <c:varyColors val="0"/>
        <c:ser>
          <c:idx val="0"/>
          <c:order val="0"/>
          <c:tx>
            <c:v>Sølv</c:v>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'Ark1'!$L$32:$L$33</c:f>
              <c:numCache>
                <c:formatCode>General</c:formatCode>
                <c:ptCount val="2"/>
                <c:pt idx="0">
                  <c:v>2016</c:v>
                </c:pt>
                <c:pt idx="1">
                  <c:v>2017</c:v>
                </c:pt>
              </c:numCache>
            </c:numRef>
          </c:cat>
          <c:val>
            <c:numRef>
              <c:f>'Ark1'!$C$32:$C$33</c:f>
              <c:numCache>
                <c:formatCode>General</c:formatCode>
                <c:ptCount val="2"/>
                <c:pt idx="0">
                  <c:v>50</c:v>
                </c:pt>
                <c:pt idx="1">
                  <c:v>44</c:v>
                </c:pt>
              </c:numCache>
            </c:numRef>
          </c:val>
        </c:ser>
        <c:ser>
          <c:idx val="1"/>
          <c:order val="1"/>
          <c:tx>
            <c:v>Bronze</c:v>
          </c:tx>
          <c:spPr>
            <a:solidFill>
              <a:schemeClr val="accent2"/>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'Ark1'!$L$32:$L$33</c:f>
              <c:numCache>
                <c:formatCode>General</c:formatCode>
                <c:ptCount val="2"/>
                <c:pt idx="0">
                  <c:v>2016</c:v>
                </c:pt>
                <c:pt idx="1">
                  <c:v>2017</c:v>
                </c:pt>
              </c:numCache>
            </c:numRef>
          </c:cat>
          <c:val>
            <c:numRef>
              <c:f>'Ark1'!$D$32:$D$33</c:f>
              <c:numCache>
                <c:formatCode>General</c:formatCode>
                <c:ptCount val="2"/>
                <c:pt idx="0">
                  <c:v>15</c:v>
                </c:pt>
                <c:pt idx="1">
                  <c:v>20</c:v>
                </c:pt>
              </c:numCache>
            </c:numRef>
          </c:val>
        </c:ser>
        <c:ser>
          <c:idx val="2"/>
          <c:order val="2"/>
          <c:tx>
            <c:v>Ros</c:v>
          </c:tx>
          <c:spPr>
            <a:solidFill>
              <a:schemeClr val="accent3"/>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'Ark1'!$L$32:$L$33</c:f>
              <c:numCache>
                <c:formatCode>General</c:formatCode>
                <c:ptCount val="2"/>
                <c:pt idx="0">
                  <c:v>2016</c:v>
                </c:pt>
                <c:pt idx="1">
                  <c:v>2017</c:v>
                </c:pt>
              </c:numCache>
            </c:numRef>
          </c:cat>
          <c:val>
            <c:numRef>
              <c:f>'Ark1'!$E$32:$E$33</c:f>
              <c:numCache>
                <c:formatCode>General</c:formatCode>
                <c:ptCount val="2"/>
                <c:pt idx="0">
                  <c:v>122</c:v>
                </c:pt>
                <c:pt idx="1">
                  <c:v>126</c:v>
                </c:pt>
              </c:numCache>
            </c:numRef>
          </c:val>
        </c:ser>
        <c:ser>
          <c:idx val="3"/>
          <c:order val="3"/>
          <c:tx>
            <c:v>Antaget</c:v>
          </c:tx>
          <c:spPr>
            <a:solidFill>
              <a:schemeClr val="accent4"/>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'Ark1'!$L$32:$L$33</c:f>
              <c:numCache>
                <c:formatCode>General</c:formatCode>
                <c:ptCount val="2"/>
                <c:pt idx="0">
                  <c:v>2016</c:v>
                </c:pt>
                <c:pt idx="1">
                  <c:v>2017</c:v>
                </c:pt>
              </c:numCache>
            </c:numRef>
          </c:cat>
          <c:val>
            <c:numRef>
              <c:f>'Ark1'!$F$32:$F$33</c:f>
              <c:numCache>
                <c:formatCode>General</c:formatCode>
                <c:ptCount val="2"/>
                <c:pt idx="0">
                  <c:v>358</c:v>
                </c:pt>
                <c:pt idx="1">
                  <c:v>371</c:v>
                </c:pt>
              </c:numCache>
            </c:numRef>
          </c:val>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'Ark1'!$L$32:$L$33</c:f>
              <c:numCache>
                <c:formatCode>General</c:formatCode>
                <c:ptCount val="2"/>
                <c:pt idx="0">
                  <c:v>2016</c:v>
                </c:pt>
                <c:pt idx="1">
                  <c:v>2017</c:v>
                </c:pt>
              </c:numCache>
            </c:numRef>
          </c:cat>
          <c:val>
            <c:numRef>
              <c:f>'Ark1'!$G$32:$G$33</c:f>
            </c:numRef>
          </c:val>
        </c:ser>
        <c:ser>
          <c:idx val="5"/>
          <c:order val="5"/>
          <c:tx>
            <c:v>Ej bestået</c:v>
          </c:tx>
          <c:spPr>
            <a:solidFill>
              <a:schemeClr val="accent6"/>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'Ark1'!$L$32:$L$33</c:f>
              <c:numCache>
                <c:formatCode>General</c:formatCode>
                <c:ptCount val="2"/>
                <c:pt idx="0">
                  <c:v>2016</c:v>
                </c:pt>
                <c:pt idx="1">
                  <c:v>2017</c:v>
                </c:pt>
              </c:numCache>
            </c:numRef>
          </c:cat>
          <c:val>
            <c:numRef>
              <c:f>'Ark1'!$H$32:$H$33</c:f>
              <c:numCache>
                <c:formatCode>General</c:formatCode>
                <c:ptCount val="2"/>
                <c:pt idx="0">
                  <c:v>19</c:v>
                </c:pt>
                <c:pt idx="1">
                  <c:v>15</c:v>
                </c:pt>
              </c:numCache>
            </c:numRef>
          </c:val>
        </c:ser>
        <c:dLbls>
          <c:dLblPos val="outEnd"/>
          <c:showLegendKey val="0"/>
          <c:showVal val="1"/>
          <c:showCatName val="0"/>
          <c:showSerName val="0"/>
          <c:showPercent val="0"/>
          <c:showBubbleSize val="0"/>
        </c:dLbls>
        <c:gapWidth val="219"/>
        <c:axId val="132390000"/>
        <c:axId val="132394312"/>
      </c:barChart>
      <c:catAx>
        <c:axId val="13239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94312"/>
        <c:crosses val="autoZero"/>
        <c:auto val="1"/>
        <c:lblAlgn val="ctr"/>
        <c:lblOffset val="100"/>
        <c:noMultiLvlLbl val="0"/>
      </c:catAx>
      <c:valAx>
        <c:axId val="132394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9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Udlærte elever - tømrer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Udlærte!$B$2:$E$2</c:f>
              <c:numCache>
                <c:formatCode>General</c:formatCode>
                <c:ptCount val="4"/>
                <c:pt idx="0">
                  <c:v>2016</c:v>
                </c:pt>
                <c:pt idx="1">
                  <c:v>2017</c:v>
                </c:pt>
                <c:pt idx="2">
                  <c:v>2018</c:v>
                </c:pt>
                <c:pt idx="3">
                  <c:v>2019</c:v>
                </c:pt>
              </c:numCache>
            </c:numRef>
          </c:cat>
          <c:val>
            <c:numRef>
              <c:f>Udlærte!$B$3:$E$3</c:f>
              <c:numCache>
                <c:formatCode>General</c:formatCode>
                <c:ptCount val="4"/>
                <c:pt idx="0">
                  <c:v>1324</c:v>
                </c:pt>
                <c:pt idx="1">
                  <c:v>1389</c:v>
                </c:pt>
                <c:pt idx="2">
                  <c:v>1642</c:v>
                </c:pt>
                <c:pt idx="3">
                  <c:v>1747</c:v>
                </c:pt>
              </c:numCache>
            </c:numRef>
          </c:val>
        </c:ser>
        <c:dLbls>
          <c:dLblPos val="inEnd"/>
          <c:showLegendKey val="0"/>
          <c:showVal val="1"/>
          <c:showCatName val="0"/>
          <c:showSerName val="0"/>
          <c:showPercent val="0"/>
          <c:showBubbleSize val="0"/>
        </c:dLbls>
        <c:gapWidth val="219"/>
        <c:overlap val="-27"/>
        <c:axId val="132395488"/>
        <c:axId val="132391568"/>
      </c:barChart>
      <c:catAx>
        <c:axId val="13239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2391568"/>
        <c:crosses val="autoZero"/>
        <c:auto val="1"/>
        <c:lblAlgn val="ctr"/>
        <c:lblOffset val="100"/>
        <c:noMultiLvlLbl val="0"/>
      </c:catAx>
      <c:valAx>
        <c:axId val="1323915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2395488"/>
        <c:crosses val="autoZero"/>
        <c:crossBetween val="between"/>
      </c:valAx>
      <c:spPr>
        <a:noFill/>
        <a:ln>
          <a:noFill/>
        </a:ln>
        <a:effectLst/>
      </c:spPr>
    </c:plotArea>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800" dirty="0"/>
              <a:t>Indgåede</a:t>
            </a:r>
            <a:r>
              <a:rPr lang="da-DK" sz="1800" baseline="0" dirty="0"/>
              <a:t> aftaler - tømrer</a:t>
            </a:r>
          </a:p>
          <a:p>
            <a:pPr>
              <a:defRPr/>
            </a:pPr>
            <a:r>
              <a:rPr lang="da-DK" sz="1800" baseline="0" dirty="0"/>
              <a:t>januar - </a:t>
            </a:r>
            <a:r>
              <a:rPr lang="da-DK" sz="1800" baseline="0" dirty="0" smtClean="0"/>
              <a:t>juli</a:t>
            </a:r>
            <a:endParaRPr lang="da-DK" sz="1800" dirty="0"/>
          </a:p>
        </c:rich>
      </c:tx>
      <c:layout>
        <c:manualLayout>
          <c:xMode val="edge"/>
          <c:yMode val="edge"/>
          <c:x val="0.39429855643044626"/>
          <c:y val="3.02266922584231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Indgåede!$C$1:$E$1</c:f>
              <c:numCache>
                <c:formatCode>General</c:formatCode>
                <c:ptCount val="3"/>
                <c:pt idx="0">
                  <c:v>2015</c:v>
                </c:pt>
                <c:pt idx="1">
                  <c:v>2016</c:v>
                </c:pt>
                <c:pt idx="2">
                  <c:v>2017</c:v>
                </c:pt>
              </c:numCache>
            </c:numRef>
          </c:cat>
          <c:val>
            <c:numRef>
              <c:f>Indgåede!$C$2:$E$2</c:f>
              <c:numCache>
                <c:formatCode>#,##0</c:formatCode>
                <c:ptCount val="3"/>
                <c:pt idx="0">
                  <c:v>1367</c:v>
                </c:pt>
                <c:pt idx="1">
                  <c:v>1474</c:v>
                </c:pt>
                <c:pt idx="2">
                  <c:v>1732</c:v>
                </c:pt>
              </c:numCache>
            </c:numRef>
          </c:val>
        </c:ser>
        <c:dLbls>
          <c:showLegendKey val="0"/>
          <c:showVal val="0"/>
          <c:showCatName val="0"/>
          <c:showSerName val="0"/>
          <c:showPercent val="0"/>
          <c:showBubbleSize val="0"/>
        </c:dLbls>
        <c:gapWidth val="219"/>
        <c:overlap val="-27"/>
        <c:axId val="132389608"/>
        <c:axId val="132390784"/>
      </c:barChart>
      <c:catAx>
        <c:axId val="13238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2390784"/>
        <c:crosses val="autoZero"/>
        <c:auto val="1"/>
        <c:lblAlgn val="ctr"/>
        <c:lblOffset val="100"/>
        <c:noMultiLvlLbl val="0"/>
      </c:catAx>
      <c:valAx>
        <c:axId val="1323907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89608"/>
        <c:crosses val="autoZero"/>
        <c:crossBetween val="between"/>
      </c:valAx>
      <c:spPr>
        <a:noFill/>
        <a:ln>
          <a:noFill/>
        </a:ln>
        <a:effectLst/>
      </c:spPr>
    </c:plotArea>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Igangværende</a:t>
            </a:r>
            <a:r>
              <a:rPr lang="da-DK" baseline="0"/>
              <a:t> aftaler - tømrer</a:t>
            </a:r>
          </a:p>
          <a:p>
            <a:pPr>
              <a:defRPr/>
            </a:pPr>
            <a:r>
              <a:rPr lang="da-DK" baseline="0"/>
              <a:t>juli</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stacked"/>
        <c:varyColors val="0"/>
        <c:ser>
          <c:idx val="0"/>
          <c:order val="0"/>
          <c:tx>
            <c:v>Ordinære</c:v>
          </c:tx>
          <c:spPr>
            <a:solidFill>
              <a:schemeClr val="accent1"/>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Igang!$C$2:$E$2</c:f>
              <c:numCache>
                <c:formatCode>#,##0</c:formatCode>
                <c:ptCount val="3"/>
                <c:pt idx="0">
                  <c:v>1910</c:v>
                </c:pt>
                <c:pt idx="1">
                  <c:v>1593</c:v>
                </c:pt>
                <c:pt idx="2">
                  <c:v>1479</c:v>
                </c:pt>
              </c:numCache>
            </c:numRef>
          </c:val>
        </c:ser>
        <c:ser>
          <c:idx val="1"/>
          <c:order val="1"/>
          <c:tx>
            <c:v>Restlære</c:v>
          </c:tx>
          <c:spPr>
            <a:solidFill>
              <a:schemeClr val="accent2"/>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Igang!$C$3:$E$3</c:f>
              <c:numCache>
                <c:formatCode>General</c:formatCode>
                <c:ptCount val="3"/>
                <c:pt idx="0">
                  <c:v>497</c:v>
                </c:pt>
                <c:pt idx="1">
                  <c:v>591</c:v>
                </c:pt>
                <c:pt idx="2">
                  <c:v>689</c:v>
                </c:pt>
              </c:numCache>
            </c:numRef>
          </c:val>
        </c:ser>
        <c:ser>
          <c:idx val="2"/>
          <c:order val="2"/>
          <c:tx>
            <c:v>Restlære SKP</c:v>
          </c:tx>
          <c:spPr>
            <a:solidFill>
              <a:schemeClr val="accent3"/>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Igang!$C$4:$E$4</c:f>
              <c:numCache>
                <c:formatCode>General</c:formatCode>
                <c:ptCount val="3"/>
                <c:pt idx="0">
                  <c:v>201</c:v>
                </c:pt>
                <c:pt idx="1">
                  <c:v>234</c:v>
                </c:pt>
                <c:pt idx="2">
                  <c:v>279</c:v>
                </c:pt>
              </c:numCache>
            </c:numRef>
          </c:val>
        </c:ser>
        <c:ser>
          <c:idx val="3"/>
          <c:order val="3"/>
          <c:tx>
            <c:v>Korte</c:v>
          </c:tx>
          <c:spPr>
            <a:solidFill>
              <a:schemeClr val="accent4"/>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Igang!$C$5:$E$5</c:f>
              <c:numCache>
                <c:formatCode>#,##0</c:formatCode>
                <c:ptCount val="3"/>
                <c:pt idx="0">
                  <c:v>1512</c:v>
                </c:pt>
                <c:pt idx="1">
                  <c:v>1756</c:v>
                </c:pt>
                <c:pt idx="2">
                  <c:v>1849</c:v>
                </c:pt>
              </c:numCache>
            </c:numRef>
          </c:val>
        </c:ser>
        <c:ser>
          <c:idx val="4"/>
          <c:order val="4"/>
          <c:tx>
            <c:v>Ny mesterlære</c:v>
          </c:tx>
          <c:spPr>
            <a:solidFill>
              <a:schemeClr val="accent5"/>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Igang!$C$6:$E$6</c:f>
              <c:numCache>
                <c:formatCode>General</c:formatCode>
                <c:ptCount val="3"/>
                <c:pt idx="0">
                  <c:v>157</c:v>
                </c:pt>
                <c:pt idx="1">
                  <c:v>174</c:v>
                </c:pt>
                <c:pt idx="2">
                  <c:v>181</c:v>
                </c:pt>
              </c:numCache>
            </c:numRef>
          </c:val>
        </c:ser>
        <c:dLbls>
          <c:showLegendKey val="0"/>
          <c:showVal val="0"/>
          <c:showCatName val="0"/>
          <c:showSerName val="0"/>
          <c:showPercent val="0"/>
          <c:showBubbleSize val="0"/>
        </c:dLbls>
        <c:gapWidth val="219"/>
        <c:overlap val="100"/>
        <c:axId val="131484528"/>
        <c:axId val="170396616"/>
      </c:barChart>
      <c:catAx>
        <c:axId val="13148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70396616"/>
        <c:crosses val="autoZero"/>
        <c:auto val="1"/>
        <c:lblAlgn val="ctr"/>
        <c:lblOffset val="100"/>
        <c:noMultiLvlLbl val="0"/>
      </c:catAx>
      <c:valAx>
        <c:axId val="170396616"/>
        <c:scaling>
          <c:orientation val="minMax"/>
        </c:scaling>
        <c:delete val="0"/>
        <c:axPos val="l"/>
        <c:majorGridlines>
          <c:spPr>
            <a:ln w="9525" cap="flat" cmpd="sng" algn="ctr">
              <a:solidFill>
                <a:srgbClr val="061843"/>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1484528"/>
        <c:crosses val="autoZero"/>
        <c:crossBetween val="between"/>
        <c:majorUnit val="500"/>
      </c:valAx>
      <c:spPr>
        <a:noFill/>
        <a:ln>
          <a:noFill/>
        </a:ln>
        <a:effectLst/>
      </c:spPr>
    </c:plotArea>
    <c:legend>
      <c:legendPos val="b"/>
      <c:layout>
        <c:manualLayout>
          <c:xMode val="edge"/>
          <c:yMode val="edge"/>
          <c:x val="5.4582778942046002E-2"/>
          <c:y val="0.91725954787878738"/>
          <c:w val="0.89999994710988118"/>
          <c:h val="6.051213627252175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Igangværende</a:t>
            </a:r>
            <a:r>
              <a:rPr lang="da-DK" baseline="0"/>
              <a:t> aftaler - tømrer</a:t>
            </a:r>
          </a:p>
          <a:p>
            <a:pPr>
              <a:defRPr/>
            </a:pPr>
            <a:r>
              <a:rPr lang="da-DK" baseline="0"/>
              <a:t>juli</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percentStacked"/>
        <c:varyColors val="0"/>
        <c:ser>
          <c:idx val="0"/>
          <c:order val="0"/>
          <c:tx>
            <c:v>Ordinære</c:v>
          </c:tx>
          <c:spPr>
            <a:solidFill>
              <a:schemeClr val="accent1"/>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Igang!$C$2:$E$2</c:f>
              <c:numCache>
                <c:formatCode>#,##0</c:formatCode>
                <c:ptCount val="3"/>
                <c:pt idx="0">
                  <c:v>1910</c:v>
                </c:pt>
                <c:pt idx="1">
                  <c:v>1593</c:v>
                </c:pt>
                <c:pt idx="2">
                  <c:v>1479</c:v>
                </c:pt>
              </c:numCache>
            </c:numRef>
          </c:val>
        </c:ser>
        <c:ser>
          <c:idx val="1"/>
          <c:order val="1"/>
          <c:tx>
            <c:v>Restlære</c:v>
          </c:tx>
          <c:spPr>
            <a:solidFill>
              <a:schemeClr val="accent2"/>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Igang!$C$3:$E$3</c:f>
              <c:numCache>
                <c:formatCode>General</c:formatCode>
                <c:ptCount val="3"/>
                <c:pt idx="0">
                  <c:v>497</c:v>
                </c:pt>
                <c:pt idx="1">
                  <c:v>591</c:v>
                </c:pt>
                <c:pt idx="2">
                  <c:v>689</c:v>
                </c:pt>
              </c:numCache>
            </c:numRef>
          </c:val>
        </c:ser>
        <c:ser>
          <c:idx val="2"/>
          <c:order val="2"/>
          <c:tx>
            <c:v>Restlære SKP</c:v>
          </c:tx>
          <c:spPr>
            <a:solidFill>
              <a:schemeClr val="accent3"/>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Igang!$C$4:$E$4</c:f>
              <c:numCache>
                <c:formatCode>General</c:formatCode>
                <c:ptCount val="3"/>
                <c:pt idx="0">
                  <c:v>201</c:v>
                </c:pt>
                <c:pt idx="1">
                  <c:v>234</c:v>
                </c:pt>
                <c:pt idx="2">
                  <c:v>279</c:v>
                </c:pt>
              </c:numCache>
            </c:numRef>
          </c:val>
        </c:ser>
        <c:ser>
          <c:idx val="3"/>
          <c:order val="3"/>
          <c:tx>
            <c:v>Korte</c:v>
          </c:tx>
          <c:spPr>
            <a:solidFill>
              <a:schemeClr val="accent4"/>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Igang!$C$5:$E$5</c:f>
              <c:numCache>
                <c:formatCode>#,##0</c:formatCode>
                <c:ptCount val="3"/>
                <c:pt idx="0">
                  <c:v>1512</c:v>
                </c:pt>
                <c:pt idx="1">
                  <c:v>1756</c:v>
                </c:pt>
                <c:pt idx="2">
                  <c:v>1849</c:v>
                </c:pt>
              </c:numCache>
            </c:numRef>
          </c:val>
        </c:ser>
        <c:ser>
          <c:idx val="4"/>
          <c:order val="4"/>
          <c:tx>
            <c:v>Ny mesterlære</c:v>
          </c:tx>
          <c:spPr>
            <a:solidFill>
              <a:schemeClr val="accent5"/>
            </a:solidFill>
            <a:ln>
              <a:noFill/>
            </a:ln>
            <a:effectLst/>
            <a:scene3d>
              <a:camera prst="orthographicFront"/>
              <a:lightRig rig="threePt" dir="t"/>
            </a:scene3d>
            <a:sp3d>
              <a:bevelT/>
            </a:sp3d>
          </c:spPr>
          <c:invertIfNegative val="0"/>
          <c:cat>
            <c:numRef>
              <c:f>Igang!$C$1:$E$1</c:f>
              <c:numCache>
                <c:formatCode>General</c:formatCode>
                <c:ptCount val="3"/>
                <c:pt idx="0">
                  <c:v>2015</c:v>
                </c:pt>
                <c:pt idx="1">
                  <c:v>2016</c:v>
                </c:pt>
                <c:pt idx="2">
                  <c:v>2017</c:v>
                </c:pt>
              </c:numCache>
            </c:numRef>
          </c:cat>
          <c:val>
            <c:numRef>
              <c:f>Igang!$C$6:$E$6</c:f>
              <c:numCache>
                <c:formatCode>General</c:formatCode>
                <c:ptCount val="3"/>
                <c:pt idx="0">
                  <c:v>157</c:v>
                </c:pt>
                <c:pt idx="1">
                  <c:v>174</c:v>
                </c:pt>
                <c:pt idx="2">
                  <c:v>181</c:v>
                </c:pt>
              </c:numCache>
            </c:numRef>
          </c:val>
        </c:ser>
        <c:dLbls>
          <c:showLegendKey val="0"/>
          <c:showVal val="0"/>
          <c:showCatName val="0"/>
          <c:showSerName val="0"/>
          <c:showPercent val="0"/>
          <c:showBubbleSize val="0"/>
        </c:dLbls>
        <c:gapWidth val="219"/>
        <c:overlap val="100"/>
        <c:axId val="170391912"/>
        <c:axId val="170394656"/>
      </c:barChart>
      <c:catAx>
        <c:axId val="17039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70394656"/>
        <c:crosses val="autoZero"/>
        <c:auto val="1"/>
        <c:lblAlgn val="ctr"/>
        <c:lblOffset val="100"/>
        <c:noMultiLvlLbl val="0"/>
      </c:catAx>
      <c:valAx>
        <c:axId val="170394656"/>
        <c:scaling>
          <c:orientation val="minMax"/>
        </c:scaling>
        <c:delete val="0"/>
        <c:axPos val="l"/>
        <c:majorGridlines>
          <c:spPr>
            <a:ln w="9525" cap="flat" cmpd="sng" algn="ctr">
              <a:solidFill>
                <a:srgbClr val="061843"/>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70391912"/>
        <c:crosses val="autoZero"/>
        <c:crossBetween val="between"/>
      </c:valAx>
      <c:spPr>
        <a:noFill/>
        <a:ln>
          <a:noFill/>
        </a:ln>
        <a:effectLst/>
      </c:spPr>
    </c:plotArea>
    <c:legend>
      <c:legendPos val="b"/>
      <c:layout>
        <c:manualLayout>
          <c:xMode val="edge"/>
          <c:yMode val="edge"/>
          <c:x val="5.4582778942046002E-2"/>
          <c:y val="0.91725954787878738"/>
          <c:w val="0.89999994710988118"/>
          <c:h val="6.051213627252175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Igangværende</a:t>
            </a:r>
            <a:r>
              <a:rPr lang="da-DK" baseline="0"/>
              <a:t> elever - tømrer</a:t>
            </a:r>
          </a:p>
          <a:p>
            <a:pPr>
              <a:defRPr/>
            </a:pPr>
            <a:r>
              <a:rPr lang="da-DK" baseline="0"/>
              <a:t>juni</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9.1566504554577738E-2"/>
          <c:y val="0.13477611940298506"/>
          <c:w val="0.88637467191601049"/>
          <c:h val="0.75061346809260787"/>
        </c:manualLayout>
      </c:layout>
      <c:barChart>
        <c:barDir val="col"/>
        <c:grouping val="stacked"/>
        <c:varyColors val="0"/>
        <c:ser>
          <c:idx val="0"/>
          <c:order val="0"/>
          <c:tx>
            <c:v>EUD m aftale</c:v>
          </c:tx>
          <c:spPr>
            <a:solidFill>
              <a:schemeClr val="accent1"/>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EUX!$C$1:$D$1</c:f>
              <c:numCache>
                <c:formatCode>General</c:formatCode>
                <c:ptCount val="2"/>
                <c:pt idx="0">
                  <c:v>2016</c:v>
                </c:pt>
                <c:pt idx="1">
                  <c:v>2017</c:v>
                </c:pt>
              </c:numCache>
            </c:numRef>
          </c:cat>
          <c:val>
            <c:numRef>
              <c:f>EUX!$C$2:$D$2</c:f>
              <c:numCache>
                <c:formatCode>#,##0</c:formatCode>
                <c:ptCount val="2"/>
                <c:pt idx="0">
                  <c:v>3971</c:v>
                </c:pt>
                <c:pt idx="1">
                  <c:v>4041</c:v>
                </c:pt>
              </c:numCache>
            </c:numRef>
          </c:val>
        </c:ser>
        <c:ser>
          <c:idx val="2"/>
          <c:order val="1"/>
          <c:tx>
            <c:v>EUX m aftale</c:v>
          </c:tx>
          <c:spPr>
            <a:solidFill>
              <a:schemeClr val="accent3"/>
            </a:solidFill>
            <a:ln>
              <a:noFill/>
            </a:ln>
            <a:effectLst/>
            <a:scene3d>
              <a:camera prst="orthographicFront"/>
              <a:lightRig rig="threePt" dir="t"/>
            </a:scene3d>
            <a:sp3d>
              <a:bevelT w="190500" h="38100"/>
            </a:sp3d>
          </c:spPr>
          <c:invertIfNegative val="0"/>
          <c:dLbls>
            <c:dLbl>
              <c:idx val="0"/>
              <c:layout>
                <c:manualLayout>
                  <c:x val="-3.9918514481564742E-17"/>
                  <c:y val="3.6756889838028971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EUX!$C$1:$D$1</c:f>
              <c:numCache>
                <c:formatCode>General</c:formatCode>
                <c:ptCount val="2"/>
                <c:pt idx="0">
                  <c:v>2016</c:v>
                </c:pt>
                <c:pt idx="1">
                  <c:v>2017</c:v>
                </c:pt>
              </c:numCache>
            </c:numRef>
          </c:cat>
          <c:val>
            <c:numRef>
              <c:f>EUX!$C$3:$D$3</c:f>
              <c:numCache>
                <c:formatCode>General</c:formatCode>
                <c:ptCount val="2"/>
                <c:pt idx="0">
                  <c:v>380</c:v>
                </c:pt>
                <c:pt idx="1">
                  <c:v>440</c:v>
                </c:pt>
              </c:numCache>
            </c:numRef>
          </c:val>
        </c:ser>
        <c:ser>
          <c:idx val="1"/>
          <c:order val="2"/>
          <c:tx>
            <c:v>EUD SKP</c:v>
          </c:tx>
          <c:spPr>
            <a:solidFill>
              <a:schemeClr val="accent2"/>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EUX!$C$1:$D$1</c:f>
              <c:numCache>
                <c:formatCode>General</c:formatCode>
                <c:ptCount val="2"/>
                <c:pt idx="0">
                  <c:v>2016</c:v>
                </c:pt>
                <c:pt idx="1">
                  <c:v>2017</c:v>
                </c:pt>
              </c:numCache>
            </c:numRef>
          </c:cat>
          <c:val>
            <c:numRef>
              <c:f>EUX!$C$4:$D$4</c:f>
              <c:numCache>
                <c:formatCode>#,##0</c:formatCode>
                <c:ptCount val="2"/>
                <c:pt idx="0">
                  <c:v>1020</c:v>
                </c:pt>
                <c:pt idx="1">
                  <c:v>992</c:v>
                </c:pt>
              </c:numCache>
            </c:numRef>
          </c:val>
        </c:ser>
        <c:ser>
          <c:idx val="3"/>
          <c:order val="3"/>
          <c:tx>
            <c:v>EUX SKP</c:v>
          </c:tx>
          <c:spPr>
            <a:solidFill>
              <a:schemeClr val="accent4"/>
            </a:solidFill>
            <a:ln>
              <a:noFill/>
            </a:ln>
            <a:effectLst/>
            <a:scene3d>
              <a:camera prst="orthographicFront"/>
              <a:lightRig rig="threePt" dir="t"/>
            </a:scene3d>
            <a:sp3d>
              <a:bevelT w="190500" h="38100"/>
            </a:sp3d>
          </c:spPr>
          <c:invertIfNegative val="0"/>
          <c:dLbls>
            <c:dLbl>
              <c:idx val="0"/>
              <c:layout>
                <c:manualLayout>
                  <c:x val="-5.0925337632079971E-17"/>
                  <c:y val="-3.139616876248677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0185067526415994E-16"/>
                  <c:y val="-1.7029028087906922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EUX!$C$1:$D$1</c:f>
              <c:numCache>
                <c:formatCode>General</c:formatCode>
                <c:ptCount val="2"/>
                <c:pt idx="0">
                  <c:v>2016</c:v>
                </c:pt>
                <c:pt idx="1">
                  <c:v>2017</c:v>
                </c:pt>
              </c:numCache>
            </c:numRef>
          </c:cat>
          <c:val>
            <c:numRef>
              <c:f>EUX!$C$5:$D$5</c:f>
              <c:numCache>
                <c:formatCode>General</c:formatCode>
                <c:ptCount val="2"/>
                <c:pt idx="0">
                  <c:v>217</c:v>
                </c:pt>
                <c:pt idx="1">
                  <c:v>316</c:v>
                </c:pt>
              </c:numCache>
            </c:numRef>
          </c:val>
        </c:ser>
        <c:dLbls>
          <c:dLblPos val="inEnd"/>
          <c:showLegendKey val="0"/>
          <c:showVal val="1"/>
          <c:showCatName val="0"/>
          <c:showSerName val="0"/>
          <c:showPercent val="0"/>
          <c:showBubbleSize val="0"/>
        </c:dLbls>
        <c:gapWidth val="150"/>
        <c:overlap val="100"/>
        <c:axId val="170391520"/>
        <c:axId val="170392304"/>
      </c:barChart>
      <c:catAx>
        <c:axId val="17039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70392304"/>
        <c:crosses val="autoZero"/>
        <c:auto val="1"/>
        <c:lblAlgn val="ctr"/>
        <c:lblOffset val="100"/>
        <c:noMultiLvlLbl val="0"/>
      </c:catAx>
      <c:valAx>
        <c:axId val="170392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7039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Skolepraktik</a:t>
            </a:r>
          </a:p>
          <a:p>
            <a:pPr>
              <a:defRPr/>
            </a:pP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Optag jan - juli</c:v>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SKP!$C$3:$E$3</c:f>
              <c:numCache>
                <c:formatCode>General</c:formatCode>
                <c:ptCount val="3"/>
                <c:pt idx="0">
                  <c:v>2015</c:v>
                </c:pt>
                <c:pt idx="1">
                  <c:v>2016</c:v>
                </c:pt>
                <c:pt idx="2">
                  <c:v>2017</c:v>
                </c:pt>
              </c:numCache>
            </c:numRef>
          </c:cat>
          <c:val>
            <c:numRef>
              <c:f>SKP!$C$4:$E$4</c:f>
              <c:numCache>
                <c:formatCode>General</c:formatCode>
                <c:ptCount val="3"/>
                <c:pt idx="0">
                  <c:v>603</c:v>
                </c:pt>
                <c:pt idx="1">
                  <c:v>842</c:v>
                </c:pt>
                <c:pt idx="2">
                  <c:v>731</c:v>
                </c:pt>
              </c:numCache>
            </c:numRef>
          </c:val>
        </c:ser>
        <c:ser>
          <c:idx val="1"/>
          <c:order val="1"/>
          <c:tx>
            <c:v>I gang juli</c:v>
          </c:tx>
          <c:spPr>
            <a:solidFill>
              <a:schemeClr val="accent2"/>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SKP!$C$3:$E$3</c:f>
              <c:numCache>
                <c:formatCode>General</c:formatCode>
                <c:ptCount val="3"/>
                <c:pt idx="0">
                  <c:v>2015</c:v>
                </c:pt>
                <c:pt idx="1">
                  <c:v>2016</c:v>
                </c:pt>
                <c:pt idx="2">
                  <c:v>2017</c:v>
                </c:pt>
              </c:numCache>
            </c:numRef>
          </c:cat>
          <c:val>
            <c:numRef>
              <c:f>SKP!$C$5:$E$5</c:f>
              <c:numCache>
                <c:formatCode>#,##0</c:formatCode>
                <c:ptCount val="3"/>
                <c:pt idx="0" formatCode="General">
                  <c:v>789</c:v>
                </c:pt>
                <c:pt idx="1">
                  <c:v>1020</c:v>
                </c:pt>
                <c:pt idx="2" formatCode="General">
                  <c:v>992</c:v>
                </c:pt>
              </c:numCache>
            </c:numRef>
          </c:val>
        </c:ser>
        <c:dLbls>
          <c:showLegendKey val="0"/>
          <c:showVal val="0"/>
          <c:showCatName val="0"/>
          <c:showSerName val="0"/>
          <c:showPercent val="0"/>
          <c:showBubbleSize val="0"/>
        </c:dLbls>
        <c:gapWidth val="219"/>
        <c:overlap val="-27"/>
        <c:axId val="170390344"/>
        <c:axId val="170395832"/>
      </c:barChart>
      <c:catAx>
        <c:axId val="17039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70395832"/>
        <c:crosses val="autoZero"/>
        <c:auto val="1"/>
        <c:lblAlgn val="ctr"/>
        <c:lblOffset val="100"/>
        <c:noMultiLvlLbl val="0"/>
      </c:catAx>
      <c:valAx>
        <c:axId val="17039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70390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Andel af virksomheder der har brugt</a:t>
            </a:r>
            <a:r>
              <a:rPr lang="da-DK" baseline="0" dirty="0"/>
              <a:t> korte aftaler.</a:t>
            </a:r>
          </a:p>
          <a:p>
            <a:pPr>
              <a:defRPr/>
            </a:pPr>
            <a:r>
              <a:rPr lang="da-DK" sz="1200" baseline="0" dirty="0"/>
              <a:t>Smed, frisør, mekaniker og Træfagenes Byggeuddannelse</a:t>
            </a:r>
            <a:endParaRPr lang="da-DK" sz="1200" dirty="0"/>
          </a:p>
        </c:rich>
      </c:tx>
      <c:layout>
        <c:manualLayout>
          <c:xMode val="edge"/>
          <c:yMode val="edge"/>
          <c:x val="0.1124729454071301"/>
          <c:y val="2.2248705996238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cat>
            <c:numRef>
              <c:f>'Ark1'!$D$3:$F$3</c:f>
              <c:numCache>
                <c:formatCode>General</c:formatCode>
                <c:ptCount val="3"/>
                <c:pt idx="0">
                  <c:v>2011</c:v>
                </c:pt>
                <c:pt idx="1">
                  <c:v>2013</c:v>
                </c:pt>
                <c:pt idx="2">
                  <c:v>2015</c:v>
                </c:pt>
              </c:numCache>
            </c:numRef>
          </c:cat>
          <c:val>
            <c:numRef>
              <c:f>'Ark1'!$D$7:$F$7</c:f>
              <c:numCache>
                <c:formatCode>General</c:formatCode>
                <c:ptCount val="3"/>
                <c:pt idx="0">
                  <c:v>23</c:v>
                </c:pt>
                <c:pt idx="1">
                  <c:v>34</c:v>
                </c:pt>
                <c:pt idx="2">
                  <c:v>46</c:v>
                </c:pt>
              </c:numCache>
            </c:numRef>
          </c:val>
        </c:ser>
        <c:dLbls>
          <c:showLegendKey val="0"/>
          <c:showVal val="0"/>
          <c:showCatName val="0"/>
          <c:showSerName val="0"/>
          <c:showPercent val="0"/>
          <c:showBubbleSize val="0"/>
        </c:dLbls>
        <c:gapWidth val="219"/>
        <c:overlap val="-27"/>
        <c:axId val="131482960"/>
        <c:axId val="131487664"/>
      </c:barChart>
      <c:catAx>
        <c:axId val="13148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131487664"/>
        <c:crosses val="autoZero"/>
        <c:auto val="1"/>
        <c:lblAlgn val="ctr"/>
        <c:lblOffset val="100"/>
        <c:noMultiLvlLbl val="0"/>
      </c:catAx>
      <c:valAx>
        <c:axId val="13148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1482960"/>
        <c:crosses val="autoZero"/>
        <c:crossBetween val="between"/>
      </c:valAx>
      <c:spPr>
        <a:noFill/>
        <a:ln>
          <a:noFill/>
        </a:ln>
        <a:effectLst/>
      </c:spPr>
    </c:plotArea>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800"/>
              <a:t>Indgåede</a:t>
            </a:r>
            <a:r>
              <a:rPr lang="da-DK" sz="1800" baseline="0"/>
              <a:t> aftaler - tømrer</a:t>
            </a:r>
          </a:p>
          <a:p>
            <a:pPr>
              <a:defRPr/>
            </a:pPr>
            <a:r>
              <a:rPr lang="da-DK" sz="1800" baseline="0"/>
              <a:t>januar - juli</a:t>
            </a:r>
            <a:endParaRPr lang="da-DK" sz="1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8.4877947430933798E-2"/>
          <c:y val="0.14361244186282368"/>
          <c:w val="0.89022314463406338"/>
          <c:h val="0.72438937697553873"/>
        </c:manualLayout>
      </c:layout>
      <c:barChart>
        <c:barDir val="col"/>
        <c:grouping val="clustered"/>
        <c:varyColors val="0"/>
        <c:ser>
          <c:idx val="0"/>
          <c:order val="0"/>
          <c:tx>
            <c:v>Ordinære</c:v>
          </c:tx>
          <c:spPr>
            <a:solidFill>
              <a:schemeClr val="accent1"/>
            </a:solidFill>
            <a:ln>
              <a:noFill/>
            </a:ln>
            <a:effectLst/>
            <a:scene3d>
              <a:camera prst="orthographicFront"/>
              <a:lightRig rig="threePt" dir="t"/>
            </a:scene3d>
            <a:sp3d>
              <a:bevelT/>
            </a:sp3d>
          </c:spPr>
          <c:invertIfNegative val="0"/>
          <c:cat>
            <c:numRef>
              <c:f>Indgåede!$C$4:$E$4</c:f>
              <c:numCache>
                <c:formatCode>General</c:formatCode>
                <c:ptCount val="3"/>
                <c:pt idx="0">
                  <c:v>2015</c:v>
                </c:pt>
                <c:pt idx="1">
                  <c:v>2016</c:v>
                </c:pt>
                <c:pt idx="2">
                  <c:v>2017</c:v>
                </c:pt>
              </c:numCache>
            </c:numRef>
          </c:cat>
          <c:val>
            <c:numRef>
              <c:f>Indgåede!$C$5:$E$5</c:f>
              <c:numCache>
                <c:formatCode>General</c:formatCode>
                <c:ptCount val="3"/>
                <c:pt idx="0">
                  <c:v>414</c:v>
                </c:pt>
                <c:pt idx="1">
                  <c:v>374</c:v>
                </c:pt>
                <c:pt idx="2">
                  <c:v>428</c:v>
                </c:pt>
              </c:numCache>
            </c:numRef>
          </c:val>
        </c:ser>
        <c:ser>
          <c:idx val="1"/>
          <c:order val="1"/>
          <c:tx>
            <c:v>Restlære</c:v>
          </c:tx>
          <c:spPr>
            <a:solidFill>
              <a:schemeClr val="accent2"/>
            </a:solidFill>
            <a:ln>
              <a:noFill/>
            </a:ln>
            <a:effectLst/>
            <a:scene3d>
              <a:camera prst="orthographicFront"/>
              <a:lightRig rig="threePt" dir="t"/>
            </a:scene3d>
            <a:sp3d>
              <a:bevelT/>
            </a:sp3d>
          </c:spPr>
          <c:invertIfNegative val="0"/>
          <c:cat>
            <c:numRef>
              <c:f>Indgåede!$C$4:$E$4</c:f>
              <c:numCache>
                <c:formatCode>General</c:formatCode>
                <c:ptCount val="3"/>
                <c:pt idx="0">
                  <c:v>2015</c:v>
                </c:pt>
                <c:pt idx="1">
                  <c:v>2016</c:v>
                </c:pt>
                <c:pt idx="2">
                  <c:v>2017</c:v>
                </c:pt>
              </c:numCache>
            </c:numRef>
          </c:cat>
          <c:val>
            <c:numRef>
              <c:f>Indgåede!$C$6:$E$6</c:f>
              <c:numCache>
                <c:formatCode>General</c:formatCode>
                <c:ptCount val="3"/>
                <c:pt idx="0">
                  <c:v>170</c:v>
                </c:pt>
                <c:pt idx="1">
                  <c:v>203</c:v>
                </c:pt>
                <c:pt idx="2">
                  <c:v>265</c:v>
                </c:pt>
              </c:numCache>
            </c:numRef>
          </c:val>
        </c:ser>
        <c:ser>
          <c:idx val="2"/>
          <c:order val="2"/>
          <c:tx>
            <c:v>Restlære SKP</c:v>
          </c:tx>
          <c:spPr>
            <a:solidFill>
              <a:schemeClr val="accent3"/>
            </a:solidFill>
            <a:ln>
              <a:noFill/>
            </a:ln>
            <a:effectLst/>
            <a:scene3d>
              <a:camera prst="orthographicFront"/>
              <a:lightRig rig="threePt" dir="t"/>
            </a:scene3d>
            <a:sp3d>
              <a:bevelT/>
            </a:sp3d>
          </c:spPr>
          <c:invertIfNegative val="0"/>
          <c:cat>
            <c:numRef>
              <c:f>Indgåede!$C$4:$E$4</c:f>
              <c:numCache>
                <c:formatCode>General</c:formatCode>
                <c:ptCount val="3"/>
                <c:pt idx="0">
                  <c:v>2015</c:v>
                </c:pt>
                <c:pt idx="1">
                  <c:v>2016</c:v>
                </c:pt>
                <c:pt idx="2">
                  <c:v>2017</c:v>
                </c:pt>
              </c:numCache>
            </c:numRef>
          </c:cat>
          <c:val>
            <c:numRef>
              <c:f>Indgåede!$C$7:$E$7</c:f>
              <c:numCache>
                <c:formatCode>General</c:formatCode>
                <c:ptCount val="3"/>
                <c:pt idx="0">
                  <c:v>63</c:v>
                </c:pt>
                <c:pt idx="1">
                  <c:v>121</c:v>
                </c:pt>
                <c:pt idx="2">
                  <c:v>140</c:v>
                </c:pt>
              </c:numCache>
            </c:numRef>
          </c:val>
        </c:ser>
        <c:ser>
          <c:idx val="3"/>
          <c:order val="3"/>
          <c:tx>
            <c:v>Korte aftaler</c:v>
          </c:tx>
          <c:spPr>
            <a:solidFill>
              <a:schemeClr val="accent4"/>
            </a:solidFill>
            <a:ln>
              <a:noFill/>
            </a:ln>
            <a:effectLst/>
            <a:scene3d>
              <a:camera prst="orthographicFront"/>
              <a:lightRig rig="threePt" dir="t"/>
            </a:scene3d>
            <a:sp3d>
              <a:bevelT/>
            </a:sp3d>
          </c:spPr>
          <c:invertIfNegative val="0"/>
          <c:cat>
            <c:numRef>
              <c:f>Indgåede!$C$4:$E$4</c:f>
              <c:numCache>
                <c:formatCode>General</c:formatCode>
                <c:ptCount val="3"/>
                <c:pt idx="0">
                  <c:v>2015</c:v>
                </c:pt>
                <c:pt idx="1">
                  <c:v>2016</c:v>
                </c:pt>
                <c:pt idx="2">
                  <c:v>2017</c:v>
                </c:pt>
              </c:numCache>
            </c:numRef>
          </c:cat>
          <c:val>
            <c:numRef>
              <c:f>Indgåede!$C$8:$E$8</c:f>
              <c:numCache>
                <c:formatCode>General</c:formatCode>
                <c:ptCount val="3"/>
                <c:pt idx="0">
                  <c:v>683</c:v>
                </c:pt>
                <c:pt idx="1">
                  <c:v>731</c:v>
                </c:pt>
                <c:pt idx="2">
                  <c:v>846</c:v>
                </c:pt>
              </c:numCache>
            </c:numRef>
          </c:val>
        </c:ser>
        <c:ser>
          <c:idx val="4"/>
          <c:order val="4"/>
          <c:tx>
            <c:v>Ny mesterlære</c:v>
          </c:tx>
          <c:spPr>
            <a:solidFill>
              <a:schemeClr val="accent5"/>
            </a:solidFill>
            <a:ln>
              <a:noFill/>
            </a:ln>
            <a:effectLst/>
            <a:scene3d>
              <a:camera prst="orthographicFront"/>
              <a:lightRig rig="threePt" dir="t"/>
            </a:scene3d>
            <a:sp3d>
              <a:bevelT/>
            </a:sp3d>
          </c:spPr>
          <c:invertIfNegative val="0"/>
          <c:cat>
            <c:numRef>
              <c:f>Indgåede!$C$4:$E$4</c:f>
              <c:numCache>
                <c:formatCode>General</c:formatCode>
                <c:ptCount val="3"/>
                <c:pt idx="0">
                  <c:v>2015</c:v>
                </c:pt>
                <c:pt idx="1">
                  <c:v>2016</c:v>
                </c:pt>
                <c:pt idx="2">
                  <c:v>2017</c:v>
                </c:pt>
              </c:numCache>
            </c:numRef>
          </c:cat>
          <c:val>
            <c:numRef>
              <c:f>Indgåede!$C$9:$E$9</c:f>
              <c:numCache>
                <c:formatCode>General</c:formatCode>
                <c:ptCount val="3"/>
                <c:pt idx="0">
                  <c:v>37</c:v>
                </c:pt>
              </c:numCache>
            </c:numRef>
          </c:val>
        </c:ser>
        <c:dLbls>
          <c:showLegendKey val="0"/>
          <c:showVal val="0"/>
          <c:showCatName val="0"/>
          <c:showSerName val="0"/>
          <c:showPercent val="0"/>
          <c:showBubbleSize val="0"/>
        </c:dLbls>
        <c:gapWidth val="219"/>
        <c:overlap val="-27"/>
        <c:axId val="131481000"/>
        <c:axId val="131481392"/>
      </c:barChart>
      <c:catAx>
        <c:axId val="13148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1481392"/>
        <c:crosses val="autoZero"/>
        <c:auto val="1"/>
        <c:lblAlgn val="ctr"/>
        <c:lblOffset val="100"/>
        <c:noMultiLvlLbl val="0"/>
      </c:catAx>
      <c:valAx>
        <c:axId val="13148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1481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Antal</a:t>
            </a:r>
            <a:r>
              <a:rPr lang="da-DK" baseline="0" dirty="0"/>
              <a:t> forskellige læresteder for elever (2.730) med mindst 2 korte </a:t>
            </a:r>
            <a:r>
              <a:rPr lang="da-DK" baseline="0" dirty="0" smtClean="0"/>
              <a:t>aftaler. Træfagenes Byggeuddannelse.</a:t>
            </a:r>
            <a:endParaRPr lang="da-DK"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1"/>
            <c:invertIfNegative val="0"/>
            <c:bubble3D val="0"/>
            <c:spPr>
              <a:solidFill>
                <a:schemeClr val="accent6">
                  <a:lumMod val="75000"/>
                </a:schemeClr>
              </a:solidFill>
              <a:ln>
                <a:noFill/>
              </a:ln>
              <a:effectLst/>
              <a:scene3d>
                <a:camera prst="orthographicFront"/>
                <a:lightRig rig="threePt" dir="t"/>
              </a:scene3d>
              <a:sp3d>
                <a:bevelT/>
              </a:sp3d>
            </c:spPr>
          </c:dPt>
          <c:dPt>
            <c:idx val="2"/>
            <c:invertIfNegative val="0"/>
            <c:bubble3D val="0"/>
            <c:spPr>
              <a:solidFill>
                <a:schemeClr val="accent4">
                  <a:lumMod val="75000"/>
                </a:schemeClr>
              </a:solidFill>
              <a:ln>
                <a:noFill/>
              </a:ln>
              <a:effectLst/>
              <a:scene3d>
                <a:camera prst="orthographicFront"/>
                <a:lightRig rig="threePt" dir="t"/>
              </a:scene3d>
              <a:sp3d>
                <a:bevelT/>
              </a:sp3d>
            </c:spPr>
          </c:dPt>
          <c:dPt>
            <c:idx val="3"/>
            <c:invertIfNegative val="0"/>
            <c:bubble3D val="0"/>
            <c:spPr>
              <a:solidFill>
                <a:srgbClr val="C00000"/>
              </a:solidFill>
              <a:ln>
                <a:noFill/>
              </a:ln>
              <a:effectLst/>
              <a:scene3d>
                <a:camera prst="orthographicFront"/>
                <a:lightRig rig="threePt" dir="t"/>
              </a:scene3d>
              <a:sp3d>
                <a:bevelT/>
              </a:sp3d>
            </c:spPr>
          </c:dPt>
          <c:cat>
            <c:strRef>
              <c:f>'Ark1'!$C$44:$C$47</c:f>
              <c:strCache>
                <c:ptCount val="4"/>
                <c:pt idx="0">
                  <c:v>1 lærested</c:v>
                </c:pt>
                <c:pt idx="1">
                  <c:v>2 forskellige læresteder</c:v>
                </c:pt>
                <c:pt idx="2">
                  <c:v>3 forskellige læresteder</c:v>
                </c:pt>
                <c:pt idx="3">
                  <c:v>&gt;3 forskellige læresteder</c:v>
                </c:pt>
              </c:strCache>
            </c:strRef>
          </c:cat>
          <c:val>
            <c:numRef>
              <c:f>'Ark1'!$C$43:$F$43</c:f>
              <c:numCache>
                <c:formatCode>General</c:formatCode>
                <c:ptCount val="4"/>
                <c:pt idx="0">
                  <c:v>64</c:v>
                </c:pt>
                <c:pt idx="1">
                  <c:v>30</c:v>
                </c:pt>
                <c:pt idx="2">
                  <c:v>6</c:v>
                </c:pt>
                <c:pt idx="3">
                  <c:v>1</c:v>
                </c:pt>
              </c:numCache>
            </c:numRef>
          </c:val>
        </c:ser>
        <c:dLbls>
          <c:showLegendKey val="0"/>
          <c:showVal val="0"/>
          <c:showCatName val="0"/>
          <c:showSerName val="0"/>
          <c:showPercent val="0"/>
          <c:showBubbleSize val="0"/>
        </c:dLbls>
        <c:gapWidth val="219"/>
        <c:overlap val="-27"/>
        <c:axId val="131482176"/>
        <c:axId val="103117000"/>
      </c:barChart>
      <c:catAx>
        <c:axId val="13148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03117000"/>
        <c:crosses val="autoZero"/>
        <c:auto val="1"/>
        <c:lblAlgn val="ctr"/>
        <c:lblOffset val="100"/>
        <c:noMultiLvlLbl val="0"/>
      </c:catAx>
      <c:valAx>
        <c:axId val="103117000"/>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1482176"/>
        <c:crosses val="autoZero"/>
        <c:crossBetween val="between"/>
        <c:majorUnit val="10"/>
        <c:dispUnits>
          <c:builtInUnit val="hundreds"/>
        </c:dispUnits>
      </c:valAx>
      <c:spPr>
        <a:noFill/>
        <a:ln>
          <a:noFill/>
        </a:ln>
        <a:effectLst/>
      </c:spPr>
    </c:plotArea>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v>I høj grad</c:v>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'Ark2'!$O$4</c:f>
              <c:numCache>
                <c:formatCode>General</c:formatCode>
                <c:ptCount val="1"/>
                <c:pt idx="0">
                  <c:v>63</c:v>
                </c:pt>
              </c:numCache>
            </c:numRef>
          </c:val>
        </c:ser>
        <c:ser>
          <c:idx val="1"/>
          <c:order val="1"/>
          <c:tx>
            <c:v>I nogen grad</c:v>
          </c:tx>
          <c:spPr>
            <a:solidFill>
              <a:schemeClr val="accent2"/>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'Ark2'!$O$5</c:f>
              <c:numCache>
                <c:formatCode>General</c:formatCode>
                <c:ptCount val="1"/>
                <c:pt idx="0">
                  <c:v>16</c:v>
                </c:pt>
              </c:numCache>
            </c:numRef>
          </c:val>
        </c:ser>
        <c:ser>
          <c:idx val="2"/>
          <c:order val="2"/>
          <c:tx>
            <c:v>I mindre grad</c:v>
          </c:tx>
          <c:spPr>
            <a:solidFill>
              <a:schemeClr val="accent3"/>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'Ark2'!$O$6</c:f>
              <c:numCache>
                <c:formatCode>General</c:formatCode>
                <c:ptCount val="1"/>
                <c:pt idx="0">
                  <c:v>5</c:v>
                </c:pt>
              </c:numCache>
            </c:numRef>
          </c:val>
        </c:ser>
        <c:ser>
          <c:idx val="3"/>
          <c:order val="3"/>
          <c:tx>
            <c:v>Slet ikke</c:v>
          </c:tx>
          <c:spPr>
            <a:solidFill>
              <a:schemeClr val="accent4"/>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'Ark2'!$O$7</c:f>
              <c:numCache>
                <c:formatCode>General</c:formatCode>
                <c:ptCount val="1"/>
                <c:pt idx="0">
                  <c:v>16</c:v>
                </c:pt>
              </c:numCache>
            </c:numRef>
          </c:val>
        </c:ser>
        <c:dLbls>
          <c:dLblPos val="ctr"/>
          <c:showLegendKey val="0"/>
          <c:showVal val="1"/>
          <c:showCatName val="0"/>
          <c:showSerName val="0"/>
          <c:showPercent val="0"/>
          <c:showBubbleSize val="0"/>
        </c:dLbls>
        <c:gapWidth val="150"/>
        <c:overlap val="100"/>
        <c:axId val="103117392"/>
        <c:axId val="103112296"/>
      </c:barChart>
      <c:catAx>
        <c:axId val="1031173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2296"/>
        <c:crosses val="autoZero"/>
        <c:auto val="1"/>
        <c:lblAlgn val="ctr"/>
        <c:lblOffset val="100"/>
        <c:noMultiLvlLbl val="0"/>
      </c:catAx>
      <c:valAx>
        <c:axId val="103112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v>I høj grad</c:v>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'Ark2'!$C$5</c:f>
              <c:numCache>
                <c:formatCode>General</c:formatCode>
                <c:ptCount val="1"/>
                <c:pt idx="0">
                  <c:v>45</c:v>
                </c:pt>
              </c:numCache>
            </c:numRef>
          </c:val>
        </c:ser>
        <c:ser>
          <c:idx val="1"/>
          <c:order val="1"/>
          <c:tx>
            <c:v>I nogen grad</c:v>
          </c:tx>
          <c:spPr>
            <a:solidFill>
              <a:schemeClr val="accent2"/>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'Ark2'!$C$6</c:f>
              <c:numCache>
                <c:formatCode>General</c:formatCode>
                <c:ptCount val="1"/>
                <c:pt idx="0">
                  <c:v>13</c:v>
                </c:pt>
              </c:numCache>
            </c:numRef>
          </c:val>
        </c:ser>
        <c:ser>
          <c:idx val="2"/>
          <c:order val="2"/>
          <c:tx>
            <c:v>I mindre grad</c:v>
          </c:tx>
          <c:spPr>
            <a:solidFill>
              <a:schemeClr val="accent3"/>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'Ark2'!$C$7</c:f>
              <c:numCache>
                <c:formatCode>General</c:formatCode>
                <c:ptCount val="1"/>
                <c:pt idx="0">
                  <c:v>13</c:v>
                </c:pt>
              </c:numCache>
            </c:numRef>
          </c:val>
        </c:ser>
        <c:ser>
          <c:idx val="3"/>
          <c:order val="3"/>
          <c:tx>
            <c:v>Slet ikke</c:v>
          </c:tx>
          <c:spPr>
            <a:solidFill>
              <a:schemeClr val="accent4"/>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'Ark2'!$C$8</c:f>
              <c:numCache>
                <c:formatCode>General</c:formatCode>
                <c:ptCount val="1"/>
                <c:pt idx="0">
                  <c:v>30</c:v>
                </c:pt>
              </c:numCache>
            </c:numRef>
          </c:val>
        </c:ser>
        <c:dLbls>
          <c:dLblPos val="ctr"/>
          <c:showLegendKey val="0"/>
          <c:showVal val="1"/>
          <c:showCatName val="0"/>
          <c:showSerName val="0"/>
          <c:showPercent val="0"/>
          <c:showBubbleSize val="0"/>
        </c:dLbls>
        <c:gapWidth val="150"/>
        <c:overlap val="100"/>
        <c:axId val="103110336"/>
        <c:axId val="103111904"/>
      </c:barChart>
      <c:catAx>
        <c:axId val="10311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1904"/>
        <c:crosses val="autoZero"/>
        <c:auto val="1"/>
        <c:lblAlgn val="ctr"/>
        <c:lblOffset val="100"/>
        <c:noMultiLvlLbl val="0"/>
      </c:catAx>
      <c:valAx>
        <c:axId val="10311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22703412073491E-2"/>
          <c:y val="3.4509803921568626E-2"/>
          <c:w val="0.46954396325459319"/>
          <c:h val="0.93098039215686279"/>
        </c:manualLayout>
      </c:layout>
      <c:barChart>
        <c:barDir val="col"/>
        <c:grouping val="stacked"/>
        <c:varyColors val="0"/>
        <c:ser>
          <c:idx val="0"/>
          <c:order val="0"/>
          <c:tx>
            <c:v>Fra skema eleven har med fra skolen</c:v>
          </c:tx>
          <c:spPr>
            <a:solidFill>
              <a:schemeClr val="accent1"/>
            </a:solidFill>
            <a:ln>
              <a:noFill/>
            </a:ln>
            <a:effectLst/>
            <a:scene3d>
              <a:camera prst="orthographicFront"/>
              <a:lightRig rig="threePt" dir="t"/>
            </a:scene3d>
            <a:sp3d>
              <a:bevelT/>
            </a:sp3d>
          </c:spPr>
          <c:invertIfNegative val="0"/>
          <c:val>
            <c:numRef>
              <c:f>'Ark5'!$B$3</c:f>
              <c:numCache>
                <c:formatCode>General</c:formatCode>
                <c:ptCount val="1"/>
                <c:pt idx="0">
                  <c:v>38</c:v>
                </c:pt>
              </c:numCache>
            </c:numRef>
          </c:val>
        </c:ser>
        <c:ser>
          <c:idx val="1"/>
          <c:order val="1"/>
          <c:tx>
            <c:v>Fra logbogen</c:v>
          </c:tx>
          <c:spPr>
            <a:solidFill>
              <a:schemeClr val="accent2"/>
            </a:solidFill>
            <a:ln>
              <a:noFill/>
            </a:ln>
            <a:effectLst/>
            <a:scene3d>
              <a:camera prst="orthographicFront"/>
              <a:lightRig rig="threePt" dir="t"/>
            </a:scene3d>
            <a:sp3d>
              <a:bevelT/>
            </a:sp3d>
          </c:spPr>
          <c:invertIfNegative val="0"/>
          <c:val>
            <c:numRef>
              <c:f>'Ark5'!$B$4</c:f>
              <c:numCache>
                <c:formatCode>General</c:formatCode>
                <c:ptCount val="1"/>
                <c:pt idx="0">
                  <c:v>37</c:v>
                </c:pt>
              </c:numCache>
            </c:numRef>
          </c:val>
        </c:ser>
        <c:ser>
          <c:idx val="2"/>
          <c:order val="2"/>
          <c:tx>
            <c:v>Elevplan</c:v>
          </c:tx>
          <c:spPr>
            <a:solidFill>
              <a:schemeClr val="accent3"/>
            </a:solidFill>
            <a:ln>
              <a:noFill/>
            </a:ln>
            <a:effectLst/>
            <a:scene3d>
              <a:camera prst="orthographicFront"/>
              <a:lightRig rig="threePt" dir="t"/>
            </a:scene3d>
            <a:sp3d>
              <a:bevelT/>
            </a:sp3d>
          </c:spPr>
          <c:invertIfNegative val="0"/>
          <c:val>
            <c:numRef>
              <c:f>'Ark5'!$B$5</c:f>
              <c:numCache>
                <c:formatCode>General</c:formatCode>
                <c:ptCount val="1"/>
                <c:pt idx="0">
                  <c:v>6</c:v>
                </c:pt>
              </c:numCache>
            </c:numRef>
          </c:val>
        </c:ser>
        <c:ser>
          <c:idx val="3"/>
          <c:order val="3"/>
          <c:tx>
            <c:v>Fra da jeg selv belv uddannet</c:v>
          </c:tx>
          <c:spPr>
            <a:solidFill>
              <a:schemeClr val="accent4"/>
            </a:solidFill>
            <a:ln>
              <a:noFill/>
            </a:ln>
            <a:effectLst/>
            <a:scene3d>
              <a:camera prst="orthographicFront"/>
              <a:lightRig rig="threePt" dir="t"/>
            </a:scene3d>
            <a:sp3d>
              <a:bevelT/>
            </a:sp3d>
          </c:spPr>
          <c:invertIfNegative val="0"/>
          <c:val>
            <c:numRef>
              <c:f>'Ark5'!$B$6</c:f>
              <c:numCache>
                <c:formatCode>General</c:formatCode>
                <c:ptCount val="1"/>
                <c:pt idx="0">
                  <c:v>32</c:v>
                </c:pt>
              </c:numCache>
            </c:numRef>
          </c:val>
        </c:ser>
        <c:ser>
          <c:idx val="4"/>
          <c:order val="4"/>
          <c:tx>
            <c:v>Jeg kender dem ikke</c:v>
          </c:tx>
          <c:spPr>
            <a:solidFill>
              <a:schemeClr val="accent5"/>
            </a:solidFill>
            <a:ln>
              <a:noFill/>
            </a:ln>
            <a:effectLst/>
            <a:scene3d>
              <a:camera prst="orthographicFront"/>
              <a:lightRig rig="threePt" dir="t"/>
            </a:scene3d>
            <a:sp3d>
              <a:bevelT/>
            </a:sp3d>
          </c:spPr>
          <c:invertIfNegative val="0"/>
          <c:val>
            <c:numRef>
              <c:f>'Ark5'!$B$7</c:f>
              <c:numCache>
                <c:formatCode>General</c:formatCode>
                <c:ptCount val="1"/>
                <c:pt idx="0">
                  <c:v>17</c:v>
                </c:pt>
              </c:numCache>
            </c:numRef>
          </c:val>
        </c:ser>
        <c:dLbls>
          <c:showLegendKey val="0"/>
          <c:showVal val="0"/>
          <c:showCatName val="0"/>
          <c:showSerName val="0"/>
          <c:showPercent val="0"/>
          <c:showBubbleSize val="0"/>
        </c:dLbls>
        <c:gapWidth val="150"/>
        <c:overlap val="100"/>
        <c:axId val="103112688"/>
        <c:axId val="103113472"/>
      </c:barChart>
      <c:catAx>
        <c:axId val="103112688"/>
        <c:scaling>
          <c:orientation val="minMax"/>
        </c:scaling>
        <c:delete val="1"/>
        <c:axPos val="b"/>
        <c:majorTickMark val="out"/>
        <c:minorTickMark val="none"/>
        <c:tickLblPos val="nextTo"/>
        <c:crossAx val="103113472"/>
        <c:crosses val="autoZero"/>
        <c:auto val="1"/>
        <c:lblAlgn val="ctr"/>
        <c:lblOffset val="100"/>
        <c:noMultiLvlLbl val="0"/>
      </c:catAx>
      <c:valAx>
        <c:axId val="103113472"/>
        <c:scaling>
          <c:orientation val="minMax"/>
          <c:max val="13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2688"/>
        <c:crosses val="autoZero"/>
        <c:crossBetween val="between"/>
        <c:dispUnits>
          <c:builtInUnit val="hundreds"/>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5615130843383E-2"/>
          <c:y val="3.1558882277914251E-2"/>
          <c:w val="0.40821402643867333"/>
          <c:h val="0.90188553591138754"/>
        </c:manualLayout>
      </c:layout>
      <c:barChart>
        <c:barDir val="col"/>
        <c:grouping val="stacked"/>
        <c:varyColors val="0"/>
        <c:ser>
          <c:idx val="0"/>
          <c:order val="0"/>
          <c:tx>
            <c:v>Jeg har ikke særligt fokus på relevante praktikmål"</c:v>
          </c:tx>
          <c:spPr>
            <a:solidFill>
              <a:schemeClr val="accent1"/>
            </a:solidFill>
            <a:ln>
              <a:noFill/>
            </a:ln>
            <a:effectLst/>
          </c:spPr>
          <c:invertIfNegative val="0"/>
          <c:dPt>
            <c:idx val="0"/>
            <c:invertIfNegative val="0"/>
            <c:bubble3D val="0"/>
            <c:spPr>
              <a:solidFill>
                <a:schemeClr val="accent1"/>
              </a:solidFill>
              <a:ln>
                <a:noFill/>
              </a:ln>
              <a:effectLst/>
              <a:scene3d>
                <a:camera prst="orthographicFront"/>
                <a:lightRig rig="threePt" dir="t"/>
              </a:scene3d>
              <a:sp3d>
                <a:bevelT/>
              </a:sp3d>
            </c:spPr>
          </c:dPt>
          <c:val>
            <c:numRef>
              <c:f>'Ark3'!$E$4</c:f>
              <c:numCache>
                <c:formatCode>General</c:formatCode>
                <c:ptCount val="1"/>
                <c:pt idx="0">
                  <c:v>43</c:v>
                </c:pt>
              </c:numCache>
            </c:numRef>
          </c:val>
        </c:ser>
        <c:ser>
          <c:idx val="1"/>
          <c:order val="1"/>
          <c:tx>
            <c:v>Taler med eleven om relevante praktikmål</c:v>
          </c:tx>
          <c:spPr>
            <a:solidFill>
              <a:schemeClr val="accent2"/>
            </a:solidFill>
            <a:ln>
              <a:noFill/>
            </a:ln>
            <a:effectLst/>
            <a:scene3d>
              <a:camera prst="orthographicFront"/>
              <a:lightRig rig="threePt" dir="t"/>
            </a:scene3d>
            <a:sp3d>
              <a:bevelT/>
            </a:sp3d>
          </c:spPr>
          <c:invertIfNegative val="0"/>
          <c:val>
            <c:numRef>
              <c:f>'Ark3'!$E$5</c:f>
              <c:numCache>
                <c:formatCode>General</c:formatCode>
                <c:ptCount val="1"/>
                <c:pt idx="0">
                  <c:v>40</c:v>
                </c:pt>
              </c:numCache>
            </c:numRef>
          </c:val>
        </c:ser>
        <c:ser>
          <c:idx val="2"/>
          <c:order val="2"/>
          <c:tx>
            <c:v>Taler med skolen om relevante praktikmål</c:v>
          </c:tx>
          <c:spPr>
            <a:solidFill>
              <a:schemeClr val="accent3"/>
            </a:solidFill>
            <a:ln>
              <a:noFill/>
            </a:ln>
            <a:effectLst/>
            <a:scene3d>
              <a:camera prst="orthographicFront"/>
              <a:lightRig rig="threePt" dir="t"/>
            </a:scene3d>
            <a:sp3d>
              <a:bevelT/>
            </a:sp3d>
          </c:spPr>
          <c:invertIfNegative val="0"/>
          <c:val>
            <c:numRef>
              <c:f>'Ark3'!$E$6</c:f>
              <c:numCache>
                <c:formatCode>General</c:formatCode>
                <c:ptCount val="1"/>
                <c:pt idx="0">
                  <c:v>17</c:v>
                </c:pt>
              </c:numCache>
            </c:numRef>
          </c:val>
        </c:ser>
        <c:dLbls>
          <c:showLegendKey val="0"/>
          <c:showVal val="0"/>
          <c:showCatName val="0"/>
          <c:showSerName val="0"/>
          <c:showPercent val="0"/>
          <c:showBubbleSize val="0"/>
        </c:dLbls>
        <c:gapWidth val="150"/>
        <c:overlap val="100"/>
        <c:axId val="103117784"/>
        <c:axId val="103113864"/>
      </c:barChart>
      <c:catAx>
        <c:axId val="103117784"/>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3864"/>
        <c:crosses val="autoZero"/>
        <c:auto val="1"/>
        <c:lblAlgn val="ctr"/>
        <c:lblOffset val="100"/>
        <c:noMultiLvlLbl val="0"/>
      </c:catAx>
      <c:valAx>
        <c:axId val="103113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3117784"/>
        <c:crosses val="autoZero"/>
        <c:crossBetween val="between"/>
        <c:dispUnits>
          <c:builtInUnit val="hundreds"/>
        </c:dispUnits>
      </c:valAx>
      <c:spPr>
        <a:noFill/>
        <a:ln>
          <a:noFill/>
        </a:ln>
        <a:effectLst/>
      </c:spPr>
    </c:plotArea>
    <c:legend>
      <c:legendPos val="r"/>
      <c:layout>
        <c:manualLayout>
          <c:xMode val="edge"/>
          <c:yMode val="edge"/>
          <c:x val="0.56650233479329937"/>
          <c:y val="0.28406269667825257"/>
          <c:w val="0.38348044580527074"/>
          <c:h val="0.426136402142841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61527848620412"/>
          <c:y val="3.7650571967976804E-2"/>
          <c:w val="0.44546311582054654"/>
          <c:h val="0.88294687819622231"/>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cat>
            <c:strRef>
              <c:f>'Ark1'!$D$7:$D$13</c:f>
              <c:strCache>
                <c:ptCount val="7"/>
                <c:pt idx="0">
                  <c:v>Andet</c:v>
                </c:pt>
                <c:pt idx="1">
                  <c:v>Jeg ser i elevens elektroniske elevplan</c:v>
                </c:pt>
                <c:pt idx="2">
                  <c:v>Jeg ser i praktikerklæringer, hvis eleven har været i en anden virksomhed</c:v>
                </c:pt>
                <c:pt idx="3">
                  <c:v>Jeg ved ikke hvad eleven kan når han/hun starter</c:v>
                </c:pt>
                <c:pt idx="4">
                  <c:v>Jeg vurderer eleven på baggrund af nogle konkrete, praktiske opgaver</c:v>
                </c:pt>
                <c:pt idx="5">
                  <c:v>Jeg taler med skolen/praktikcenter</c:v>
                </c:pt>
                <c:pt idx="6">
                  <c:v>Jeg taler med eleven om det</c:v>
                </c:pt>
              </c:strCache>
            </c:strRef>
          </c:cat>
          <c:val>
            <c:numRef>
              <c:f>'Ark1'!$E$7:$E$13</c:f>
              <c:numCache>
                <c:formatCode>General</c:formatCode>
                <c:ptCount val="7"/>
                <c:pt idx="0">
                  <c:v>7</c:v>
                </c:pt>
                <c:pt idx="1">
                  <c:v>4</c:v>
                </c:pt>
                <c:pt idx="2">
                  <c:v>5</c:v>
                </c:pt>
                <c:pt idx="3">
                  <c:v>17</c:v>
                </c:pt>
                <c:pt idx="4">
                  <c:v>22</c:v>
                </c:pt>
                <c:pt idx="5">
                  <c:v>44</c:v>
                </c:pt>
                <c:pt idx="6">
                  <c:v>51</c:v>
                </c:pt>
              </c:numCache>
            </c:numRef>
          </c:val>
        </c:ser>
        <c:dLbls>
          <c:showLegendKey val="0"/>
          <c:showVal val="0"/>
          <c:showCatName val="0"/>
          <c:showSerName val="0"/>
          <c:showPercent val="0"/>
          <c:showBubbleSize val="0"/>
        </c:dLbls>
        <c:gapWidth val="182"/>
        <c:axId val="132393136"/>
        <c:axId val="132388432"/>
      </c:barChart>
      <c:catAx>
        <c:axId val="13239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2388432"/>
        <c:crosses val="autoZero"/>
        <c:auto val="1"/>
        <c:lblAlgn val="ctr"/>
        <c:lblOffset val="100"/>
        <c:noMultiLvlLbl val="0"/>
      </c:catAx>
      <c:valAx>
        <c:axId val="132388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2393136"/>
        <c:crosses val="autoZero"/>
        <c:crossBetween val="between"/>
        <c:dispUnits>
          <c:builtInUnit val="hundreds"/>
        </c:dispUnits>
      </c:valAx>
      <c:spPr>
        <a:noFill/>
        <a:ln>
          <a:noFill/>
        </a:ln>
        <a:effectLst/>
      </c:spPr>
    </c:plotArea>
    <c:plotVisOnly val="1"/>
    <c:dispBlanksAs val="gap"/>
    <c:showDLblsOverMax val="0"/>
  </c:chart>
  <c:spPr>
    <a:noFill/>
    <a:ln>
      <a:solidFill>
        <a:srgbClr val="C90015"/>
      </a:solid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C41E1E84-89B9-4532-A9BE-E9369098BD90}" type="datetimeFigureOut">
              <a:rPr lang="da-DK" smtClean="0"/>
              <a:pPr/>
              <a:t>12-10-2017</a:t>
            </a:fld>
            <a:endParaRPr lang="da-DK"/>
          </a:p>
        </p:txBody>
      </p:sp>
      <p:sp>
        <p:nvSpPr>
          <p:cNvPr id="4" name="Pladsholder til sidefod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04FD3629-A9F8-413D-8F55-FEDEFC64E70F}" type="slidenum">
              <a:rPr lang="da-DK" smtClean="0"/>
              <a:pPr/>
              <a:t>‹nr.›</a:t>
            </a:fld>
            <a:endParaRPr lang="da-DK"/>
          </a:p>
        </p:txBody>
      </p:sp>
    </p:spTree>
    <p:extLst>
      <p:ext uri="{BB962C8B-B14F-4D97-AF65-F5344CB8AC3E}">
        <p14:creationId xmlns:p14="http://schemas.microsoft.com/office/powerpoint/2010/main" val="3371400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D3EAA927-964A-4892-8E0D-54AA7C2CF927}" type="datetimeFigureOut">
              <a:rPr lang="da-DK" smtClean="0"/>
              <a:pPr/>
              <a:t>12-10-2017</a:t>
            </a:fld>
            <a:endParaRPr lang="da-DK"/>
          </a:p>
        </p:txBody>
      </p:sp>
      <p:sp>
        <p:nvSpPr>
          <p:cNvPr id="4" name="Pladsholder til diasbillede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5D51CE1D-EC7C-411D-A9C8-0801D4CC1709}" type="slidenum">
              <a:rPr lang="da-DK" smtClean="0"/>
              <a:pPr/>
              <a:t>‹nr.›</a:t>
            </a:fld>
            <a:endParaRPr lang="da-DK"/>
          </a:p>
        </p:txBody>
      </p:sp>
    </p:spTree>
    <p:extLst>
      <p:ext uri="{BB962C8B-B14F-4D97-AF65-F5344CB8AC3E}">
        <p14:creationId xmlns:p14="http://schemas.microsoft.com/office/powerpoint/2010/main" val="58008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51CE1D-EC7C-411D-A9C8-0801D4CC1709}" type="slidenum">
              <a:rPr lang="da-DK" smtClean="0"/>
              <a:pPr/>
              <a:t>1</a:t>
            </a:fld>
            <a:endParaRPr lang="da-DK"/>
          </a:p>
        </p:txBody>
      </p:sp>
    </p:spTree>
    <p:extLst>
      <p:ext uri="{BB962C8B-B14F-4D97-AF65-F5344CB8AC3E}">
        <p14:creationId xmlns:p14="http://schemas.microsoft.com/office/powerpoint/2010/main" val="122985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51CE1D-EC7C-411D-A9C8-0801D4CC1709}" type="slidenum">
              <a:rPr lang="da-DK" smtClean="0"/>
              <a:pPr/>
              <a:t>5</a:t>
            </a:fld>
            <a:endParaRPr lang="da-DK"/>
          </a:p>
        </p:txBody>
      </p:sp>
    </p:spTree>
    <p:extLst>
      <p:ext uri="{BB962C8B-B14F-4D97-AF65-F5344CB8AC3E}">
        <p14:creationId xmlns:p14="http://schemas.microsoft.com/office/powerpoint/2010/main" val="34155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51CE1D-EC7C-411D-A9C8-0801D4CC1709}" type="slidenum">
              <a:rPr lang="da-DK" smtClean="0"/>
              <a:pPr/>
              <a:t>8</a:t>
            </a:fld>
            <a:endParaRPr lang="da-DK"/>
          </a:p>
        </p:txBody>
      </p:sp>
    </p:spTree>
    <p:extLst>
      <p:ext uri="{BB962C8B-B14F-4D97-AF65-F5344CB8AC3E}">
        <p14:creationId xmlns:p14="http://schemas.microsoft.com/office/powerpoint/2010/main" val="303724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Voksne elever, der ikke ønsker individuel afkortning, skal tilbydes undervisning på højere niveauer eller anden relevant faglig undervisning. </a:t>
            </a:r>
          </a:p>
          <a:p>
            <a:endParaRPr lang="da-DK" dirty="0"/>
          </a:p>
        </p:txBody>
      </p:sp>
      <p:sp>
        <p:nvSpPr>
          <p:cNvPr id="4" name="Pladsholder til slidenummer 3"/>
          <p:cNvSpPr>
            <a:spLocks noGrp="1"/>
          </p:cNvSpPr>
          <p:nvPr>
            <p:ph type="sldNum" sz="quarter" idx="10"/>
          </p:nvPr>
        </p:nvSpPr>
        <p:spPr/>
        <p:txBody>
          <a:bodyPr/>
          <a:lstStyle/>
          <a:p>
            <a:fld id="{5D51CE1D-EC7C-411D-A9C8-0801D4CC1709}" type="slidenum">
              <a:rPr lang="da-DK" smtClean="0"/>
              <a:pPr/>
              <a:t>9</a:t>
            </a:fld>
            <a:endParaRPr lang="da-DK"/>
          </a:p>
        </p:txBody>
      </p:sp>
    </p:spTree>
    <p:extLst>
      <p:ext uri="{BB962C8B-B14F-4D97-AF65-F5344CB8AC3E}">
        <p14:creationId xmlns:p14="http://schemas.microsoft.com/office/powerpoint/2010/main" val="233724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Træfagene skiller sig</a:t>
            </a:r>
            <a:r>
              <a:rPr lang="da-DK" baseline="0" dirty="0" smtClean="0"/>
              <a:t> ud, da korte aftaler allerede var meget brugt i 2011 37%. </a:t>
            </a:r>
          </a:p>
          <a:p>
            <a:r>
              <a:rPr lang="da-DK" baseline="0" dirty="0" smtClean="0"/>
              <a:t>I perioden er der sket et fald i antallet af ordinære aftaler.</a:t>
            </a:r>
          </a:p>
          <a:p>
            <a:r>
              <a:rPr lang="da-DK" baseline="0" dirty="0" smtClean="0"/>
              <a:t>Alle størrelser af virksomheder bruger KA, de største (&gt;100 medarbejdere dog mindst 28%)</a:t>
            </a:r>
            <a:endParaRPr lang="da-DK" dirty="0"/>
          </a:p>
        </p:txBody>
      </p:sp>
      <p:sp>
        <p:nvSpPr>
          <p:cNvPr id="4" name="Pladsholder til slidenummer 3"/>
          <p:cNvSpPr>
            <a:spLocks noGrp="1"/>
          </p:cNvSpPr>
          <p:nvPr>
            <p:ph type="sldNum" sz="quarter" idx="10"/>
          </p:nvPr>
        </p:nvSpPr>
        <p:spPr/>
        <p:txBody>
          <a:bodyPr/>
          <a:lstStyle/>
          <a:p>
            <a:fld id="{5D51CE1D-EC7C-411D-A9C8-0801D4CC1709}" type="slidenum">
              <a:rPr lang="da-DK" smtClean="0"/>
              <a:pPr/>
              <a:t>16</a:t>
            </a:fld>
            <a:endParaRPr lang="da-DK"/>
          </a:p>
        </p:txBody>
      </p:sp>
    </p:spTree>
    <p:extLst>
      <p:ext uri="{BB962C8B-B14F-4D97-AF65-F5344CB8AC3E}">
        <p14:creationId xmlns:p14="http://schemas.microsoft.com/office/powerpoint/2010/main" val="60319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34%</a:t>
            </a:r>
            <a:r>
              <a:rPr lang="da-DK" baseline="0" dirty="0" smtClean="0"/>
              <a:t> af tømrereleverne ender med en restaftale. Lavest af de 4 uddannelser.</a:t>
            </a:r>
            <a:endParaRPr lang="da-DK" dirty="0"/>
          </a:p>
        </p:txBody>
      </p:sp>
      <p:sp>
        <p:nvSpPr>
          <p:cNvPr id="4" name="Pladsholder til slidenummer 3"/>
          <p:cNvSpPr>
            <a:spLocks noGrp="1"/>
          </p:cNvSpPr>
          <p:nvPr>
            <p:ph type="sldNum" sz="quarter" idx="10"/>
          </p:nvPr>
        </p:nvSpPr>
        <p:spPr/>
        <p:txBody>
          <a:bodyPr/>
          <a:lstStyle/>
          <a:p>
            <a:fld id="{5D51CE1D-EC7C-411D-A9C8-0801D4CC1709}" type="slidenum">
              <a:rPr lang="da-DK" smtClean="0"/>
              <a:pPr/>
              <a:t>18</a:t>
            </a:fld>
            <a:endParaRPr lang="da-DK"/>
          </a:p>
        </p:txBody>
      </p:sp>
    </p:spTree>
    <p:extLst>
      <p:ext uri="{BB962C8B-B14F-4D97-AF65-F5344CB8AC3E}">
        <p14:creationId xmlns:p14="http://schemas.microsoft.com/office/powerpoint/2010/main" val="1979932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7" descr="Byggeriet_uddannelser_logo2"/>
          <p:cNvPicPr>
            <a:picLocks noChangeAspect="1" noChangeArrowheads="1"/>
          </p:cNvPicPr>
          <p:nvPr/>
        </p:nvPicPr>
        <p:blipFill>
          <a:blip r:embed="rId2" cstate="print"/>
          <a:srcRect/>
          <a:stretch>
            <a:fillRect/>
          </a:stretch>
        </p:blipFill>
        <p:spPr bwMode="auto">
          <a:xfrm>
            <a:off x="3576638" y="260350"/>
            <a:ext cx="1931987" cy="2447925"/>
          </a:xfrm>
          <a:prstGeom prst="rect">
            <a:avLst/>
          </a:prstGeom>
          <a:noFill/>
          <a:ln w="9525">
            <a:noFill/>
            <a:miter lim="800000"/>
            <a:headEnd/>
            <a:tailEnd/>
          </a:ln>
        </p:spPr>
      </p:pic>
      <p:sp>
        <p:nvSpPr>
          <p:cNvPr id="6146" name="Rectangle 2"/>
          <p:cNvSpPr>
            <a:spLocks noGrp="1" noChangeArrowheads="1"/>
          </p:cNvSpPr>
          <p:nvPr>
            <p:ph type="ctrTitle"/>
          </p:nvPr>
        </p:nvSpPr>
        <p:spPr>
          <a:xfrm>
            <a:off x="685800" y="2994025"/>
            <a:ext cx="7772400" cy="1443038"/>
          </a:xfrm>
        </p:spPr>
        <p:txBody>
          <a:bodyPr/>
          <a:lstStyle>
            <a:lvl1pPr algn="ctr">
              <a:defRPr/>
            </a:lvl1pPr>
          </a:lstStyle>
          <a:p>
            <a:r>
              <a:rPr lang="da-DK"/>
              <a:t>Klik for at redigere titeltypografi i masteren</a:t>
            </a:r>
          </a:p>
        </p:txBody>
      </p:sp>
      <p:sp>
        <p:nvSpPr>
          <p:cNvPr id="6147" name="Rectangle 3"/>
          <p:cNvSpPr>
            <a:spLocks noGrp="1" noChangeArrowheads="1"/>
          </p:cNvSpPr>
          <p:nvPr>
            <p:ph type="subTitle" idx="1"/>
          </p:nvPr>
        </p:nvSpPr>
        <p:spPr>
          <a:xfrm>
            <a:off x="1371600" y="4605338"/>
            <a:ext cx="6400800" cy="1271587"/>
          </a:xfrm>
        </p:spPr>
        <p:txBody>
          <a:bodyPr/>
          <a:lstStyle>
            <a:lvl1pPr marL="0" indent="0" algn="ctr">
              <a:buFontTx/>
              <a:buNone/>
              <a:defRPr/>
            </a:lvl1pPr>
          </a:lstStyle>
          <a:p>
            <a:r>
              <a:rPr lang="da-DK"/>
              <a:t>Klik for at redigere undertiteltypografien i masteren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AAE11DB6-E7C7-4C05-83AE-9AD139C612A2}"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6DD2EE36-0D78-4C99-92F6-594D6FE1664B}"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AB4A7EA-A8F0-4348-92BF-B8DB07E9F692}"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97611D5-CBF9-4CE1-A64C-331B5C38B34B}"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847ED63-8C16-4AA4-BD57-77A3583CB2C3}"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F85051F0-042F-46BE-B8E0-7407C92CA6B4}"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BDA9F676-31BA-4EB4-995A-13D3777CFB13}"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0094C728-6978-4FA3-B86B-7B0D46AC090D}"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41A37510-25E4-4E4D-81B2-7D11F9E31284}"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7B9FA418-6F55-4CA7-8252-C81F9B8744A1}"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8516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700213"/>
            <a:ext cx="8229600"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61843"/>
                </a:solidFill>
              </a:defRPr>
            </a:lvl1pPr>
          </a:lstStyle>
          <a:p>
            <a:pPr>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61843"/>
                </a:solidFill>
              </a:defRPr>
            </a:lvl1pPr>
          </a:lstStyle>
          <a:p>
            <a:pPr>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61843"/>
                </a:solidFill>
              </a:defRPr>
            </a:lvl1pPr>
          </a:lstStyle>
          <a:p>
            <a:pPr>
              <a:defRPr/>
            </a:pPr>
            <a:fld id="{1E174F33-4697-4A80-9301-3480B821ACDA}" type="slidenum">
              <a:rPr lang="da-DK"/>
              <a:pPr>
                <a:defRPr/>
              </a:pPr>
              <a:t>‹nr.›</a:t>
            </a:fld>
            <a:endParaRPr lang="da-DK"/>
          </a:p>
        </p:txBody>
      </p:sp>
      <p:pic>
        <p:nvPicPr>
          <p:cNvPr id="1031" name="Picture 7" descr="Byggeriet_uddannelser_logo2"/>
          <p:cNvPicPr>
            <a:picLocks noChangeAspect="1" noChangeArrowheads="1"/>
          </p:cNvPicPr>
          <p:nvPr/>
        </p:nvPicPr>
        <p:blipFill>
          <a:blip r:embed="rId13" cstate="print"/>
          <a:srcRect/>
          <a:stretch>
            <a:fillRect/>
          </a:stretch>
        </p:blipFill>
        <p:spPr bwMode="auto">
          <a:xfrm>
            <a:off x="7769225" y="260350"/>
            <a:ext cx="909638" cy="1152525"/>
          </a:xfrm>
          <a:prstGeom prst="rect">
            <a:avLst/>
          </a:prstGeom>
          <a:noFill/>
          <a:ln w="9525">
            <a:noFill/>
            <a:miter lim="800000"/>
            <a:headEnd/>
            <a:tailEnd/>
          </a:ln>
        </p:spPr>
      </p:pic>
      <p:sp>
        <p:nvSpPr>
          <p:cNvPr id="1033" name="Line 9"/>
          <p:cNvSpPr>
            <a:spLocks noChangeShapeType="1"/>
          </p:cNvSpPr>
          <p:nvPr/>
        </p:nvSpPr>
        <p:spPr bwMode="auto">
          <a:xfrm>
            <a:off x="0" y="1557338"/>
            <a:ext cx="9144000" cy="0"/>
          </a:xfrm>
          <a:prstGeom prst="line">
            <a:avLst/>
          </a:prstGeom>
          <a:noFill/>
          <a:ln w="57150">
            <a:solidFill>
              <a:srgbClr val="A7ABAC"/>
            </a:solidFill>
            <a:round/>
            <a:headEnd/>
            <a:tailEnd/>
          </a:ln>
          <a:effectLst/>
        </p:spPr>
        <p:txBody>
          <a:bodyPr/>
          <a:lstStyle/>
          <a:p>
            <a:pPr>
              <a:defRPr/>
            </a:pPr>
            <a:endParaRPr lang="da-DK"/>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3600">
          <a:solidFill>
            <a:srgbClr val="061843"/>
          </a:solidFill>
          <a:latin typeface="+mj-lt"/>
          <a:ea typeface="+mj-ea"/>
          <a:cs typeface="+mj-cs"/>
        </a:defRPr>
      </a:lvl1pPr>
      <a:lvl2pPr algn="l" rtl="0" eaLnBrk="0" fontAlgn="base" hangingPunct="0">
        <a:spcBef>
          <a:spcPct val="0"/>
        </a:spcBef>
        <a:spcAft>
          <a:spcPct val="0"/>
        </a:spcAft>
        <a:defRPr sz="3600">
          <a:solidFill>
            <a:srgbClr val="061843"/>
          </a:solidFill>
          <a:latin typeface="Calibri" pitchFamily="34" charset="0"/>
        </a:defRPr>
      </a:lvl2pPr>
      <a:lvl3pPr algn="l" rtl="0" eaLnBrk="0" fontAlgn="base" hangingPunct="0">
        <a:spcBef>
          <a:spcPct val="0"/>
        </a:spcBef>
        <a:spcAft>
          <a:spcPct val="0"/>
        </a:spcAft>
        <a:defRPr sz="3600">
          <a:solidFill>
            <a:srgbClr val="061843"/>
          </a:solidFill>
          <a:latin typeface="Calibri" pitchFamily="34" charset="0"/>
        </a:defRPr>
      </a:lvl3pPr>
      <a:lvl4pPr algn="l" rtl="0" eaLnBrk="0" fontAlgn="base" hangingPunct="0">
        <a:spcBef>
          <a:spcPct val="0"/>
        </a:spcBef>
        <a:spcAft>
          <a:spcPct val="0"/>
        </a:spcAft>
        <a:defRPr sz="3600">
          <a:solidFill>
            <a:srgbClr val="061843"/>
          </a:solidFill>
          <a:latin typeface="Calibri" pitchFamily="34" charset="0"/>
        </a:defRPr>
      </a:lvl4pPr>
      <a:lvl5pPr algn="l" rtl="0" eaLnBrk="0" fontAlgn="base" hangingPunct="0">
        <a:spcBef>
          <a:spcPct val="0"/>
        </a:spcBef>
        <a:spcAft>
          <a:spcPct val="0"/>
        </a:spcAft>
        <a:defRPr sz="3600">
          <a:solidFill>
            <a:srgbClr val="061843"/>
          </a:solidFill>
          <a:latin typeface="Calibri" pitchFamily="34" charset="0"/>
        </a:defRPr>
      </a:lvl5pPr>
      <a:lvl6pPr marL="457200" algn="l" rtl="0" fontAlgn="base">
        <a:spcBef>
          <a:spcPct val="0"/>
        </a:spcBef>
        <a:spcAft>
          <a:spcPct val="0"/>
        </a:spcAft>
        <a:defRPr sz="3600">
          <a:solidFill>
            <a:srgbClr val="061843"/>
          </a:solidFill>
          <a:latin typeface="Verdana" pitchFamily="34" charset="0"/>
        </a:defRPr>
      </a:lvl6pPr>
      <a:lvl7pPr marL="914400" algn="l" rtl="0" fontAlgn="base">
        <a:spcBef>
          <a:spcPct val="0"/>
        </a:spcBef>
        <a:spcAft>
          <a:spcPct val="0"/>
        </a:spcAft>
        <a:defRPr sz="3600">
          <a:solidFill>
            <a:srgbClr val="061843"/>
          </a:solidFill>
          <a:latin typeface="Verdana" pitchFamily="34" charset="0"/>
        </a:defRPr>
      </a:lvl7pPr>
      <a:lvl8pPr marL="1371600" algn="l" rtl="0" fontAlgn="base">
        <a:spcBef>
          <a:spcPct val="0"/>
        </a:spcBef>
        <a:spcAft>
          <a:spcPct val="0"/>
        </a:spcAft>
        <a:defRPr sz="3600">
          <a:solidFill>
            <a:srgbClr val="061843"/>
          </a:solidFill>
          <a:latin typeface="Verdana" pitchFamily="34" charset="0"/>
        </a:defRPr>
      </a:lvl8pPr>
      <a:lvl9pPr marL="1828800" algn="l" rtl="0" fontAlgn="base">
        <a:spcBef>
          <a:spcPct val="0"/>
        </a:spcBef>
        <a:spcAft>
          <a:spcPct val="0"/>
        </a:spcAft>
        <a:defRPr sz="3600">
          <a:solidFill>
            <a:srgbClr val="061843"/>
          </a:solidFill>
          <a:latin typeface="Verdana" pitchFamily="34" charset="0"/>
        </a:defRPr>
      </a:lvl9pPr>
    </p:titleStyle>
    <p:bodyStyle>
      <a:lvl1pPr marL="342900" indent="-342900" algn="l" rtl="0" eaLnBrk="0" fontAlgn="base" hangingPunct="0">
        <a:spcBef>
          <a:spcPct val="20000"/>
        </a:spcBef>
        <a:spcAft>
          <a:spcPct val="0"/>
        </a:spcAft>
        <a:buClr>
          <a:srgbClr val="C90015"/>
        </a:buClr>
        <a:buChar char="•"/>
        <a:defRPr sz="2400">
          <a:solidFill>
            <a:srgbClr val="061843"/>
          </a:solidFill>
          <a:latin typeface="+mn-lt"/>
          <a:ea typeface="+mn-ea"/>
          <a:cs typeface="+mn-cs"/>
        </a:defRPr>
      </a:lvl1pPr>
      <a:lvl2pPr marL="742950" indent="-285750" algn="l" rtl="0" eaLnBrk="0" fontAlgn="base" hangingPunct="0">
        <a:spcBef>
          <a:spcPct val="20000"/>
        </a:spcBef>
        <a:spcAft>
          <a:spcPct val="0"/>
        </a:spcAft>
        <a:buClr>
          <a:srgbClr val="C90015"/>
        </a:buClr>
        <a:buChar char="•"/>
        <a:defRPr sz="2000">
          <a:solidFill>
            <a:srgbClr val="061843"/>
          </a:solidFill>
          <a:latin typeface="+mn-lt"/>
        </a:defRPr>
      </a:lvl2pPr>
      <a:lvl3pPr marL="1143000" indent="-228600" algn="l" rtl="0" eaLnBrk="0" fontAlgn="base" hangingPunct="0">
        <a:spcBef>
          <a:spcPct val="20000"/>
        </a:spcBef>
        <a:spcAft>
          <a:spcPct val="0"/>
        </a:spcAft>
        <a:buClr>
          <a:srgbClr val="C90015"/>
        </a:buClr>
        <a:buChar char="•"/>
        <a:defRPr>
          <a:solidFill>
            <a:srgbClr val="061843"/>
          </a:solidFill>
          <a:latin typeface="+mn-lt"/>
        </a:defRPr>
      </a:lvl3pPr>
      <a:lvl4pPr marL="1600200" indent="-228600" algn="l" rtl="0" eaLnBrk="0" fontAlgn="base" hangingPunct="0">
        <a:spcBef>
          <a:spcPct val="20000"/>
        </a:spcBef>
        <a:spcAft>
          <a:spcPct val="0"/>
        </a:spcAft>
        <a:buClr>
          <a:srgbClr val="C90015"/>
        </a:buClr>
        <a:buChar char="•"/>
        <a:defRPr sz="1600">
          <a:solidFill>
            <a:srgbClr val="061843"/>
          </a:solidFill>
          <a:latin typeface="+mn-lt"/>
        </a:defRPr>
      </a:lvl4pPr>
      <a:lvl5pPr marL="2057400" indent="-228600" algn="l" rtl="0" eaLnBrk="0" fontAlgn="base" hangingPunct="0">
        <a:spcBef>
          <a:spcPct val="20000"/>
        </a:spcBef>
        <a:spcAft>
          <a:spcPct val="0"/>
        </a:spcAft>
        <a:buClr>
          <a:srgbClr val="C90015"/>
        </a:buClr>
        <a:buChar char="•"/>
        <a:defRPr sz="1600">
          <a:solidFill>
            <a:srgbClr val="061843"/>
          </a:solidFill>
          <a:latin typeface="+mn-lt"/>
        </a:defRPr>
      </a:lvl5pPr>
      <a:lvl6pPr marL="2514600" indent="-228600" algn="l" rtl="0" fontAlgn="base">
        <a:spcBef>
          <a:spcPct val="20000"/>
        </a:spcBef>
        <a:spcAft>
          <a:spcPct val="0"/>
        </a:spcAft>
        <a:buClr>
          <a:srgbClr val="C90015"/>
        </a:buClr>
        <a:buChar char="•"/>
        <a:defRPr sz="1600">
          <a:solidFill>
            <a:srgbClr val="061843"/>
          </a:solidFill>
          <a:latin typeface="+mn-lt"/>
        </a:defRPr>
      </a:lvl6pPr>
      <a:lvl7pPr marL="2971800" indent="-228600" algn="l" rtl="0" fontAlgn="base">
        <a:spcBef>
          <a:spcPct val="20000"/>
        </a:spcBef>
        <a:spcAft>
          <a:spcPct val="0"/>
        </a:spcAft>
        <a:buClr>
          <a:srgbClr val="C90015"/>
        </a:buClr>
        <a:buChar char="•"/>
        <a:defRPr sz="1600">
          <a:solidFill>
            <a:srgbClr val="061843"/>
          </a:solidFill>
          <a:latin typeface="+mn-lt"/>
        </a:defRPr>
      </a:lvl7pPr>
      <a:lvl8pPr marL="3429000" indent="-228600" algn="l" rtl="0" fontAlgn="base">
        <a:spcBef>
          <a:spcPct val="20000"/>
        </a:spcBef>
        <a:spcAft>
          <a:spcPct val="0"/>
        </a:spcAft>
        <a:buClr>
          <a:srgbClr val="C90015"/>
        </a:buClr>
        <a:buChar char="•"/>
        <a:defRPr sz="1600">
          <a:solidFill>
            <a:srgbClr val="061843"/>
          </a:solidFill>
          <a:latin typeface="+mn-lt"/>
        </a:defRPr>
      </a:lvl8pPr>
      <a:lvl9pPr marL="3886200" indent="-228600" algn="l" rtl="0" fontAlgn="base">
        <a:spcBef>
          <a:spcPct val="20000"/>
        </a:spcBef>
        <a:spcAft>
          <a:spcPct val="0"/>
        </a:spcAft>
        <a:buClr>
          <a:srgbClr val="C90015"/>
        </a:buClr>
        <a:buChar char="•"/>
        <a:defRPr sz="1600">
          <a:solidFill>
            <a:srgbClr val="061843"/>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online.praxis.dk/search"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master.praxis.dk/course/view.php?id=2290" TargetMode="Externa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a.dk/bilag/Folder_Hvad%20betyder%20trepartsaftalen%20om%20flere%20fagl%E6rte%20for%20din%20virksomhed_DA_net.pd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da.dk/bilag/Pixifolder_Nye%20regler%20for%20praktikpladser_DA_net.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44" y="908720"/>
            <a:ext cx="4420411" cy="4425950"/>
          </a:xfrm>
        </p:spPr>
      </p:pic>
    </p:spTree>
    <p:extLst>
      <p:ext uri="{BB962C8B-B14F-4D97-AF65-F5344CB8AC3E}">
        <p14:creationId xmlns:p14="http://schemas.microsoft.com/office/powerpoint/2010/main" val="131465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4658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Svendeprøver</a:t>
            </a:r>
            <a:endParaRPr lang="da-DK"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72816"/>
            <a:ext cx="153391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8575" t="-7787" r="42938" b="-17654"/>
          <a:stretch/>
        </p:blipFill>
        <p:spPr>
          <a:xfrm>
            <a:off x="457200" y="3933056"/>
            <a:ext cx="2242450" cy="2691998"/>
          </a:xfrm>
          <a:prstGeom prst="rect">
            <a:avLst/>
          </a:prstGeom>
        </p:spPr>
      </p:pic>
      <p:sp>
        <p:nvSpPr>
          <p:cNvPr id="6" name="Tekstfelt 5"/>
          <p:cNvSpPr txBox="1"/>
          <p:nvPr/>
        </p:nvSpPr>
        <p:spPr>
          <a:xfrm>
            <a:off x="3203848" y="1772816"/>
            <a:ext cx="5472608" cy="4524315"/>
          </a:xfrm>
          <a:prstGeom prst="rect">
            <a:avLst/>
          </a:prstGeom>
          <a:noFill/>
        </p:spPr>
        <p:txBody>
          <a:bodyPr wrap="square" rtlCol="0">
            <a:spAutoFit/>
          </a:bodyPr>
          <a:lstStyle/>
          <a:p>
            <a:r>
              <a:rPr lang="da-DK" sz="2400" dirty="0">
                <a:solidFill>
                  <a:srgbClr val="061843"/>
                </a:solidFill>
                <a:latin typeface="+mn-lt"/>
              </a:rPr>
              <a:t>Svendeprøver 2016 og forår 2017</a:t>
            </a:r>
          </a:p>
          <a:p>
            <a:pPr marL="342900" indent="-342900" eaLnBrk="0" hangingPunct="0">
              <a:spcBef>
                <a:spcPct val="20000"/>
              </a:spcBef>
              <a:buClr>
                <a:srgbClr val="C90015"/>
              </a:buClr>
              <a:buFont typeface="Arial" panose="020B0604020202020204" pitchFamily="34" charset="0"/>
              <a:buChar char="•"/>
            </a:pPr>
            <a:r>
              <a:rPr lang="da-DK" sz="2400" dirty="0">
                <a:solidFill>
                  <a:srgbClr val="061843"/>
                </a:solidFill>
                <a:latin typeface="+mn-lt"/>
              </a:rPr>
              <a:t>17 har brugt en blanding af begge opgavesæt. </a:t>
            </a:r>
          </a:p>
          <a:p>
            <a:pPr eaLnBrk="0" hangingPunct="0">
              <a:spcBef>
                <a:spcPct val="20000"/>
              </a:spcBef>
              <a:buClr>
                <a:srgbClr val="C90015"/>
              </a:buClr>
            </a:pPr>
            <a:endParaRPr lang="da-DK" sz="2400" dirty="0">
              <a:solidFill>
                <a:srgbClr val="061843"/>
              </a:solidFill>
              <a:latin typeface="+mn-lt"/>
            </a:endParaRPr>
          </a:p>
          <a:p>
            <a:pPr marL="342900" indent="-342900" eaLnBrk="0" hangingPunct="0">
              <a:spcBef>
                <a:spcPct val="20000"/>
              </a:spcBef>
              <a:buClr>
                <a:srgbClr val="C90015"/>
              </a:buClr>
              <a:buFont typeface="Arial" panose="020B0604020202020204" pitchFamily="34" charset="0"/>
              <a:buChar char="•"/>
            </a:pPr>
            <a:r>
              <a:rPr lang="da-DK" sz="2400" dirty="0">
                <a:solidFill>
                  <a:srgbClr val="061843"/>
                </a:solidFill>
                <a:latin typeface="+mn-lt"/>
              </a:rPr>
              <a:t>6 skoler har brugt samme opgavesæt ved de seneste 3 prøver. Af disse oplyser 2 at begge opgavesæt vil blive brugt fra 2018. </a:t>
            </a:r>
            <a:endParaRPr lang="da-DK" sz="2400" dirty="0" smtClean="0">
              <a:solidFill>
                <a:srgbClr val="061843"/>
              </a:solidFill>
              <a:latin typeface="+mn-lt"/>
            </a:endParaRPr>
          </a:p>
          <a:p>
            <a:pPr eaLnBrk="0" hangingPunct="0">
              <a:spcBef>
                <a:spcPct val="20000"/>
              </a:spcBef>
              <a:buClr>
                <a:srgbClr val="C90015"/>
              </a:buClr>
            </a:pPr>
            <a:r>
              <a:rPr lang="da-DK" sz="2400" dirty="0" smtClean="0">
                <a:solidFill>
                  <a:srgbClr val="061843"/>
                </a:solidFill>
                <a:latin typeface="+mn-lt"/>
              </a:rPr>
              <a:t> </a:t>
            </a:r>
            <a:endParaRPr lang="da-DK" sz="2400" dirty="0">
              <a:solidFill>
                <a:srgbClr val="061843"/>
              </a:solidFill>
              <a:latin typeface="+mn-lt"/>
            </a:endParaRPr>
          </a:p>
          <a:p>
            <a:pPr marL="342900" indent="-342900" eaLnBrk="0" hangingPunct="0">
              <a:spcBef>
                <a:spcPct val="20000"/>
              </a:spcBef>
              <a:buClr>
                <a:srgbClr val="C90015"/>
              </a:buClr>
              <a:buFont typeface="Arial" panose="020B0604020202020204" pitchFamily="34" charset="0"/>
              <a:buChar char="•"/>
            </a:pPr>
            <a:r>
              <a:rPr lang="da-DK" sz="2400" dirty="0">
                <a:solidFill>
                  <a:srgbClr val="061843"/>
                </a:solidFill>
                <a:latin typeface="+mn-lt"/>
              </a:rPr>
              <a:t>10 skoler orienterer ikke LUU </a:t>
            </a:r>
            <a:r>
              <a:rPr lang="da-DK" sz="2400" dirty="0" smtClean="0">
                <a:solidFill>
                  <a:srgbClr val="061843"/>
                </a:solidFill>
                <a:latin typeface="+mn-lt"/>
              </a:rPr>
              <a:t>om, </a:t>
            </a:r>
            <a:r>
              <a:rPr lang="da-DK" sz="2400" dirty="0">
                <a:solidFill>
                  <a:srgbClr val="061843"/>
                </a:solidFill>
                <a:latin typeface="+mn-lt"/>
              </a:rPr>
              <a:t>hvilke opgavesæt der bruges. </a:t>
            </a:r>
          </a:p>
        </p:txBody>
      </p:sp>
    </p:spTree>
    <p:extLst>
      <p:ext uri="{BB962C8B-B14F-4D97-AF65-F5344CB8AC3E}">
        <p14:creationId xmlns:p14="http://schemas.microsoft.com/office/powerpoint/2010/main" val="3470096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Produktionsskolebaseret</a:t>
            </a:r>
            <a:br>
              <a:rPr lang="da-DK" dirty="0" smtClean="0"/>
            </a:br>
            <a:r>
              <a:rPr lang="da-DK" dirty="0" smtClean="0"/>
              <a:t>erhvervsuddannelse - PBE</a:t>
            </a:r>
            <a:endParaRPr lang="da-DK" dirty="0"/>
          </a:p>
        </p:txBody>
      </p:sp>
      <p:sp>
        <p:nvSpPr>
          <p:cNvPr id="3" name="Pladsholder til indhold 2"/>
          <p:cNvSpPr>
            <a:spLocks noGrp="1"/>
          </p:cNvSpPr>
          <p:nvPr>
            <p:ph idx="1"/>
          </p:nvPr>
        </p:nvSpPr>
        <p:spPr/>
        <p:txBody>
          <a:bodyPr/>
          <a:lstStyle/>
          <a:p>
            <a:r>
              <a:rPr lang="da-DK" dirty="0"/>
              <a:t>For elever der ikke har de faglige, personlige eller sociale forudsætninger for at gennemføre en erhvervsuddannelse med en uddannelsesaftale.</a:t>
            </a:r>
          </a:p>
          <a:p>
            <a:r>
              <a:rPr lang="da-DK" dirty="0"/>
              <a:t>PBE udbydes af skoler, der er godkendt til at udbyde det pågældende hovedforløb og som samarbejder med en produktionsskole</a:t>
            </a:r>
          </a:p>
          <a:p>
            <a:r>
              <a:rPr lang="da-DK" dirty="0"/>
              <a:t>Eleven vurderes af produktionsskolen, der indstiller til erhvervsskolen.</a:t>
            </a:r>
          </a:p>
          <a:p>
            <a:r>
              <a:rPr lang="da-DK" dirty="0"/>
              <a:t>Erhvervsskolen afgør om eleven kan optages.</a:t>
            </a:r>
          </a:p>
          <a:p>
            <a:pPr marL="0" indent="0">
              <a:buNone/>
            </a:pPr>
            <a:endParaRPr lang="da-DK" dirty="0"/>
          </a:p>
        </p:txBody>
      </p:sp>
    </p:spTree>
    <p:extLst>
      <p:ext uri="{BB962C8B-B14F-4D97-AF65-F5344CB8AC3E}">
        <p14:creationId xmlns:p14="http://schemas.microsoft.com/office/powerpoint/2010/main" val="3629951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PBE</a:t>
            </a:r>
            <a:endParaRPr lang="da-DK" dirty="0"/>
          </a:p>
        </p:txBody>
      </p:sp>
      <p:sp>
        <p:nvSpPr>
          <p:cNvPr id="3" name="Pladsholder til indhold 2"/>
          <p:cNvSpPr>
            <a:spLocks noGrp="1"/>
          </p:cNvSpPr>
          <p:nvPr>
            <p:ph idx="1"/>
          </p:nvPr>
        </p:nvSpPr>
        <p:spPr>
          <a:xfrm>
            <a:off x="457200" y="1700212"/>
            <a:ext cx="8229600" cy="4825131"/>
          </a:xfrm>
        </p:spPr>
        <p:txBody>
          <a:bodyPr/>
          <a:lstStyle/>
          <a:p>
            <a:r>
              <a:rPr lang="da-DK" dirty="0"/>
              <a:t>Uddannelsen har samme mål, </a:t>
            </a:r>
            <a:r>
              <a:rPr lang="da-DK" dirty="0" smtClean="0"/>
              <a:t>niveau, </a:t>
            </a:r>
            <a:r>
              <a:rPr lang="da-DK" dirty="0"/>
              <a:t>prøver </a:t>
            </a:r>
            <a:r>
              <a:rPr lang="da-DK" dirty="0" smtClean="0"/>
              <a:t>og varighed som </a:t>
            </a:r>
            <a:r>
              <a:rPr lang="da-DK" dirty="0"/>
              <a:t>den almindelige EUD uddannelse.</a:t>
            </a:r>
          </a:p>
          <a:p>
            <a:r>
              <a:rPr lang="da-DK" dirty="0"/>
              <a:t>Produktionsskolerne varetager de samme opgaver som praktikvirksomhederne. </a:t>
            </a:r>
            <a:endParaRPr lang="da-DK" dirty="0" smtClean="0"/>
          </a:p>
          <a:p>
            <a:r>
              <a:rPr lang="da-DK" dirty="0" smtClean="0"/>
              <a:t>Produktionsskolen </a:t>
            </a:r>
            <a:r>
              <a:rPr lang="da-DK" dirty="0"/>
              <a:t>betaler PBE-elever en skoleydelse</a:t>
            </a:r>
            <a:r>
              <a:rPr lang="da-DK" dirty="0" smtClean="0"/>
              <a:t>.</a:t>
            </a:r>
            <a:endParaRPr lang="da-DK" dirty="0"/>
          </a:p>
          <a:p>
            <a:r>
              <a:rPr lang="da-DK" dirty="0"/>
              <a:t>Hvis eleven skal i praktik i en virksomhed skal der indgås en uddannelsesaftale og dermed gælder de samme regler, løn og vilkår.</a:t>
            </a:r>
          </a:p>
          <a:p>
            <a:r>
              <a:rPr lang="da-DK" dirty="0"/>
              <a:t>Det faglige udvalgs holdning, at en del af elevernes uddannelse skal gennemføres med uddannelsesaftale</a:t>
            </a:r>
            <a:r>
              <a:rPr lang="da-DK" dirty="0" smtClean="0"/>
              <a:t>.</a:t>
            </a:r>
          </a:p>
          <a:p>
            <a:endParaRPr lang="da-DK" sz="1200" dirty="0"/>
          </a:p>
          <a:p>
            <a:pPr marL="0" indent="0">
              <a:buNone/>
            </a:pPr>
            <a:endParaRPr lang="da-DK" dirty="0"/>
          </a:p>
        </p:txBody>
      </p:sp>
    </p:spTree>
    <p:extLst>
      <p:ext uri="{BB962C8B-B14F-4D97-AF65-F5344CB8AC3E}">
        <p14:creationId xmlns:p14="http://schemas.microsoft.com/office/powerpoint/2010/main" val="3074026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45615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rot="21263027">
            <a:off x="736551" y="702139"/>
            <a:ext cx="5814847" cy="5814847"/>
          </a:xfrm>
          <a:prstGeom prst="rect">
            <a:avLst/>
          </a:prstGeom>
        </p:spPr>
      </p:pic>
    </p:spTree>
    <p:extLst>
      <p:ext uri="{BB962C8B-B14F-4D97-AF65-F5344CB8AC3E}">
        <p14:creationId xmlns:p14="http://schemas.microsoft.com/office/powerpoint/2010/main" val="3555650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felt 1"/>
          <p:cNvSpPr txBox="1"/>
          <p:nvPr/>
        </p:nvSpPr>
        <p:spPr>
          <a:xfrm>
            <a:off x="273130" y="6237312"/>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graphicFrame>
        <p:nvGraphicFramePr>
          <p:cNvPr id="7" name="Diagram 6"/>
          <p:cNvGraphicFramePr>
            <a:graphicFrameLocks/>
          </p:cNvGraphicFramePr>
          <p:nvPr>
            <p:extLst>
              <p:ext uri="{D42A27DB-BD31-4B8C-83A1-F6EECF244321}">
                <p14:modId xmlns:p14="http://schemas.microsoft.com/office/powerpoint/2010/main" val="4245558197"/>
              </p:ext>
            </p:extLst>
          </p:nvPr>
        </p:nvGraphicFramePr>
        <p:xfrm>
          <a:off x="251520" y="188640"/>
          <a:ext cx="4176463" cy="5832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p:cNvGraphicFramePr>
            <a:graphicFrameLocks/>
          </p:cNvGraphicFramePr>
          <p:nvPr>
            <p:extLst>
              <p:ext uri="{D42A27DB-BD31-4B8C-83A1-F6EECF244321}">
                <p14:modId xmlns:p14="http://schemas.microsoft.com/office/powerpoint/2010/main" val="1344466722"/>
              </p:ext>
            </p:extLst>
          </p:nvPr>
        </p:nvGraphicFramePr>
        <p:xfrm>
          <a:off x="4932040" y="192341"/>
          <a:ext cx="3960440" cy="58289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1001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felt 4"/>
          <p:cNvSpPr txBox="1"/>
          <p:nvPr/>
        </p:nvSpPr>
        <p:spPr>
          <a:xfrm>
            <a:off x="683568" y="6093296"/>
            <a:ext cx="4896544" cy="369332"/>
          </a:xfrm>
          <a:prstGeom prst="rect">
            <a:avLst/>
          </a:prstGeom>
          <a:noFill/>
        </p:spPr>
        <p:txBody>
          <a:bodyPr wrap="square" rtlCol="0">
            <a:spAutoFit/>
          </a:bodyPr>
          <a:lstStyle/>
          <a:p>
            <a:r>
              <a:rPr lang="da-DK" dirty="0" smtClean="0"/>
              <a:t>Kilde: UVM</a:t>
            </a:r>
            <a:endParaRPr lang="da-DK" dirty="0"/>
          </a:p>
        </p:txBody>
      </p:sp>
      <p:graphicFrame>
        <p:nvGraphicFramePr>
          <p:cNvPr id="6" name="Diagram 5"/>
          <p:cNvGraphicFramePr>
            <a:graphicFrameLocks/>
          </p:cNvGraphicFramePr>
          <p:nvPr>
            <p:extLst>
              <p:ext uri="{D42A27DB-BD31-4B8C-83A1-F6EECF244321}">
                <p14:modId xmlns:p14="http://schemas.microsoft.com/office/powerpoint/2010/main" val="571231375"/>
              </p:ext>
            </p:extLst>
          </p:nvPr>
        </p:nvGraphicFramePr>
        <p:xfrm>
          <a:off x="827584" y="260648"/>
          <a:ext cx="756084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3877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3828231450"/>
              </p:ext>
            </p:extLst>
          </p:nvPr>
        </p:nvGraphicFramePr>
        <p:xfrm>
          <a:off x="1403648" y="260648"/>
          <a:ext cx="6048671"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p:cNvSpPr txBox="1"/>
          <p:nvPr/>
        </p:nvSpPr>
        <p:spPr>
          <a:xfrm>
            <a:off x="251520" y="6309320"/>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Tree>
    <p:extLst>
      <p:ext uri="{BB962C8B-B14F-4D97-AF65-F5344CB8AC3E}">
        <p14:creationId xmlns:p14="http://schemas.microsoft.com/office/powerpoint/2010/main" val="3843764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a:t>
            </a:r>
            <a:endParaRPr lang="da-DK" dirty="0"/>
          </a:p>
        </p:txBody>
      </p:sp>
      <p:sp>
        <p:nvSpPr>
          <p:cNvPr id="3" name="Pladsholder til indhold 2"/>
          <p:cNvSpPr>
            <a:spLocks noGrp="1"/>
          </p:cNvSpPr>
          <p:nvPr>
            <p:ph idx="1"/>
          </p:nvPr>
        </p:nvSpPr>
        <p:spPr>
          <a:xfrm>
            <a:off x="457200" y="1700213"/>
            <a:ext cx="2962672" cy="792684"/>
          </a:xfrm>
        </p:spPr>
        <p:txBody>
          <a:bodyPr/>
          <a:lstStyle/>
          <a:p>
            <a:pPr marL="0" indent="0">
              <a:buNone/>
            </a:pPr>
            <a:r>
              <a:rPr lang="da-DK" sz="2000" dirty="0" smtClean="0"/>
              <a:t>Usikkerhed med hensyn til virksomhedens økonomi.</a:t>
            </a:r>
          </a:p>
        </p:txBody>
      </p:sp>
      <p:sp>
        <p:nvSpPr>
          <p:cNvPr id="5" name="Tekstfelt 4"/>
          <p:cNvSpPr txBox="1"/>
          <p:nvPr/>
        </p:nvSpPr>
        <p:spPr>
          <a:xfrm>
            <a:off x="251519" y="6550411"/>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
        <p:nvSpPr>
          <p:cNvPr id="6" name="Pladsholder til indhold 2"/>
          <p:cNvSpPr txBox="1">
            <a:spLocks/>
          </p:cNvSpPr>
          <p:nvPr/>
        </p:nvSpPr>
        <p:spPr bwMode="auto">
          <a:xfrm>
            <a:off x="5292080" y="1700213"/>
            <a:ext cx="2962672" cy="7926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90015"/>
              </a:buClr>
              <a:buChar char="•"/>
              <a:defRPr sz="2400">
                <a:solidFill>
                  <a:srgbClr val="061843"/>
                </a:solidFill>
                <a:latin typeface="+mn-lt"/>
                <a:ea typeface="+mn-ea"/>
                <a:cs typeface="+mn-cs"/>
              </a:defRPr>
            </a:lvl1pPr>
            <a:lvl2pPr marL="742950" indent="-285750" algn="l" rtl="0" eaLnBrk="0" fontAlgn="base" hangingPunct="0">
              <a:spcBef>
                <a:spcPct val="20000"/>
              </a:spcBef>
              <a:spcAft>
                <a:spcPct val="0"/>
              </a:spcAft>
              <a:buClr>
                <a:srgbClr val="C90015"/>
              </a:buClr>
              <a:buChar char="•"/>
              <a:defRPr sz="2000">
                <a:solidFill>
                  <a:srgbClr val="061843"/>
                </a:solidFill>
                <a:latin typeface="+mn-lt"/>
              </a:defRPr>
            </a:lvl2pPr>
            <a:lvl3pPr marL="1143000" indent="-228600" algn="l" rtl="0" eaLnBrk="0" fontAlgn="base" hangingPunct="0">
              <a:spcBef>
                <a:spcPct val="20000"/>
              </a:spcBef>
              <a:spcAft>
                <a:spcPct val="0"/>
              </a:spcAft>
              <a:buClr>
                <a:srgbClr val="C90015"/>
              </a:buClr>
              <a:buChar char="•"/>
              <a:defRPr>
                <a:solidFill>
                  <a:srgbClr val="061843"/>
                </a:solidFill>
                <a:latin typeface="+mn-lt"/>
              </a:defRPr>
            </a:lvl3pPr>
            <a:lvl4pPr marL="1600200" indent="-228600" algn="l" rtl="0" eaLnBrk="0" fontAlgn="base" hangingPunct="0">
              <a:spcBef>
                <a:spcPct val="20000"/>
              </a:spcBef>
              <a:spcAft>
                <a:spcPct val="0"/>
              </a:spcAft>
              <a:buClr>
                <a:srgbClr val="C90015"/>
              </a:buClr>
              <a:buChar char="•"/>
              <a:defRPr sz="1600">
                <a:solidFill>
                  <a:srgbClr val="061843"/>
                </a:solidFill>
                <a:latin typeface="+mn-lt"/>
              </a:defRPr>
            </a:lvl4pPr>
            <a:lvl5pPr marL="2057400" indent="-228600" algn="l" rtl="0" eaLnBrk="0" fontAlgn="base" hangingPunct="0">
              <a:spcBef>
                <a:spcPct val="20000"/>
              </a:spcBef>
              <a:spcAft>
                <a:spcPct val="0"/>
              </a:spcAft>
              <a:buClr>
                <a:srgbClr val="C90015"/>
              </a:buClr>
              <a:buChar char="•"/>
              <a:defRPr sz="1600">
                <a:solidFill>
                  <a:srgbClr val="061843"/>
                </a:solidFill>
                <a:latin typeface="+mn-lt"/>
              </a:defRPr>
            </a:lvl5pPr>
            <a:lvl6pPr marL="2514600" indent="-228600" algn="l" rtl="0" fontAlgn="base">
              <a:spcBef>
                <a:spcPct val="20000"/>
              </a:spcBef>
              <a:spcAft>
                <a:spcPct val="0"/>
              </a:spcAft>
              <a:buClr>
                <a:srgbClr val="C90015"/>
              </a:buClr>
              <a:buChar char="•"/>
              <a:defRPr sz="1600">
                <a:solidFill>
                  <a:srgbClr val="061843"/>
                </a:solidFill>
                <a:latin typeface="+mn-lt"/>
              </a:defRPr>
            </a:lvl6pPr>
            <a:lvl7pPr marL="2971800" indent="-228600" algn="l" rtl="0" fontAlgn="base">
              <a:spcBef>
                <a:spcPct val="20000"/>
              </a:spcBef>
              <a:spcAft>
                <a:spcPct val="0"/>
              </a:spcAft>
              <a:buClr>
                <a:srgbClr val="C90015"/>
              </a:buClr>
              <a:buChar char="•"/>
              <a:defRPr sz="1600">
                <a:solidFill>
                  <a:srgbClr val="061843"/>
                </a:solidFill>
                <a:latin typeface="+mn-lt"/>
              </a:defRPr>
            </a:lvl7pPr>
            <a:lvl8pPr marL="3429000" indent="-228600" algn="l" rtl="0" fontAlgn="base">
              <a:spcBef>
                <a:spcPct val="20000"/>
              </a:spcBef>
              <a:spcAft>
                <a:spcPct val="0"/>
              </a:spcAft>
              <a:buClr>
                <a:srgbClr val="C90015"/>
              </a:buClr>
              <a:buChar char="•"/>
              <a:defRPr sz="1600">
                <a:solidFill>
                  <a:srgbClr val="061843"/>
                </a:solidFill>
                <a:latin typeface="+mn-lt"/>
              </a:defRPr>
            </a:lvl8pPr>
            <a:lvl9pPr marL="3886200" indent="-228600" algn="l" rtl="0" fontAlgn="base">
              <a:spcBef>
                <a:spcPct val="20000"/>
              </a:spcBef>
              <a:spcAft>
                <a:spcPct val="0"/>
              </a:spcAft>
              <a:buClr>
                <a:srgbClr val="C90015"/>
              </a:buClr>
              <a:buChar char="•"/>
              <a:defRPr sz="1600">
                <a:solidFill>
                  <a:srgbClr val="061843"/>
                </a:solidFill>
                <a:latin typeface="+mn-lt"/>
              </a:defRPr>
            </a:lvl9pPr>
          </a:lstStyle>
          <a:p>
            <a:pPr marL="0" indent="0">
              <a:buFontTx/>
              <a:buNone/>
            </a:pPr>
            <a:r>
              <a:rPr lang="da-DK" sz="2000" kern="0" dirty="0" smtClean="0"/>
              <a:t>Fordi det er nemmere at afslutte en elev.</a:t>
            </a:r>
          </a:p>
        </p:txBody>
      </p:sp>
      <p:graphicFrame>
        <p:nvGraphicFramePr>
          <p:cNvPr id="8" name="Diagram 7"/>
          <p:cNvGraphicFramePr>
            <a:graphicFrameLocks/>
          </p:cNvGraphicFramePr>
          <p:nvPr>
            <p:extLst>
              <p:ext uri="{D42A27DB-BD31-4B8C-83A1-F6EECF244321}">
                <p14:modId xmlns:p14="http://schemas.microsoft.com/office/powerpoint/2010/main" val="2424702591"/>
              </p:ext>
            </p:extLst>
          </p:nvPr>
        </p:nvGraphicFramePr>
        <p:xfrm>
          <a:off x="5292080" y="2492897"/>
          <a:ext cx="2376264" cy="3720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p:cNvGraphicFramePr>
            <a:graphicFrameLocks/>
          </p:cNvGraphicFramePr>
          <p:nvPr>
            <p:extLst>
              <p:ext uri="{D42A27DB-BD31-4B8C-83A1-F6EECF244321}">
                <p14:modId xmlns:p14="http://schemas.microsoft.com/office/powerpoint/2010/main" val="1542190198"/>
              </p:ext>
            </p:extLst>
          </p:nvPr>
        </p:nvGraphicFramePr>
        <p:xfrm>
          <a:off x="793662" y="2503851"/>
          <a:ext cx="2636352" cy="37201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felt 3"/>
          <p:cNvSpPr txBox="1"/>
          <p:nvPr/>
        </p:nvSpPr>
        <p:spPr>
          <a:xfrm>
            <a:off x="793662" y="6223999"/>
            <a:ext cx="2554202" cy="230832"/>
          </a:xfrm>
          <a:prstGeom prst="rect">
            <a:avLst/>
          </a:prstGeom>
          <a:noFill/>
        </p:spPr>
        <p:txBody>
          <a:bodyPr wrap="square" rtlCol="0">
            <a:spAutoFit/>
          </a:bodyPr>
          <a:lstStyle/>
          <a:p>
            <a:r>
              <a:rPr lang="da-DK" sz="900" dirty="0" smtClean="0"/>
              <a:t>Træfagenes Byggeuddannelse </a:t>
            </a:r>
            <a:endParaRPr lang="da-DK" sz="900" dirty="0"/>
          </a:p>
        </p:txBody>
      </p:sp>
      <p:sp>
        <p:nvSpPr>
          <p:cNvPr id="10" name="Tekstfelt 9"/>
          <p:cNvSpPr txBox="1"/>
          <p:nvPr/>
        </p:nvSpPr>
        <p:spPr>
          <a:xfrm>
            <a:off x="5220073" y="6266312"/>
            <a:ext cx="3240360" cy="230832"/>
          </a:xfrm>
          <a:prstGeom prst="rect">
            <a:avLst/>
          </a:prstGeom>
          <a:noFill/>
        </p:spPr>
        <p:txBody>
          <a:bodyPr wrap="square" rtlCol="0">
            <a:spAutoFit/>
          </a:bodyPr>
          <a:lstStyle/>
          <a:p>
            <a:r>
              <a:rPr lang="da-DK" sz="900" dirty="0" smtClean="0"/>
              <a:t>Smed, frisør, mekaniker og Træfagenes Byggeuddannelse </a:t>
            </a:r>
            <a:endParaRPr lang="da-DK" sz="900" dirty="0"/>
          </a:p>
        </p:txBody>
      </p:sp>
    </p:spTree>
    <p:extLst>
      <p:ext uri="{BB962C8B-B14F-4D97-AF65-F5344CB8AC3E}">
        <p14:creationId xmlns:p14="http://schemas.microsoft.com/office/powerpoint/2010/main" val="2674207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Program</a:t>
            </a:r>
            <a:endParaRPr lang="da-DK" dirty="0"/>
          </a:p>
        </p:txBody>
      </p:sp>
      <p:sp>
        <p:nvSpPr>
          <p:cNvPr id="3" name="Pladsholder til indhold 2"/>
          <p:cNvSpPr>
            <a:spLocks noGrp="1"/>
          </p:cNvSpPr>
          <p:nvPr>
            <p:ph idx="1"/>
          </p:nvPr>
        </p:nvSpPr>
        <p:spPr>
          <a:xfrm>
            <a:off x="1475656" y="1628800"/>
            <a:ext cx="7211144" cy="5112568"/>
          </a:xfrm>
        </p:spPr>
        <p:txBody>
          <a:bodyPr/>
          <a:lstStyle/>
          <a:p>
            <a:r>
              <a:rPr lang="da-DK" dirty="0" smtClean="0"/>
              <a:t>Trepartsaftalen</a:t>
            </a:r>
          </a:p>
          <a:p>
            <a:r>
              <a:rPr lang="da-DK" dirty="0" smtClean="0"/>
              <a:t>Nyt om EUV</a:t>
            </a:r>
          </a:p>
          <a:p>
            <a:r>
              <a:rPr lang="da-DK" dirty="0" smtClean="0"/>
              <a:t>EUX – er der nok fokus på den faglige del</a:t>
            </a:r>
          </a:p>
          <a:p>
            <a:r>
              <a:rPr lang="da-DK" dirty="0" smtClean="0"/>
              <a:t>Valg af svendeprøver – LUU’s involvering</a:t>
            </a:r>
          </a:p>
          <a:p>
            <a:r>
              <a:rPr lang="da-DK" dirty="0" smtClean="0"/>
              <a:t>PBE elever</a:t>
            </a:r>
          </a:p>
          <a:p>
            <a:r>
              <a:rPr lang="da-DK" dirty="0" smtClean="0"/>
              <a:t>Revision af værktøjslisten</a:t>
            </a:r>
          </a:p>
          <a:p>
            <a:r>
              <a:rPr lang="da-DK" dirty="0" smtClean="0"/>
              <a:t>Erfaringer med grundforløbsprøven</a:t>
            </a:r>
          </a:p>
          <a:p>
            <a:r>
              <a:rPr lang="da-DK" dirty="0" smtClean="0"/>
              <a:t>Evaluering af korte uddannelsesaftaler</a:t>
            </a:r>
          </a:p>
          <a:p>
            <a:r>
              <a:rPr lang="da-DK" dirty="0" smtClean="0"/>
              <a:t>Medaljer – fordeling sølv og bronze</a:t>
            </a:r>
            <a:endParaRPr lang="da-DK" dirty="0"/>
          </a:p>
          <a:p>
            <a:r>
              <a:rPr lang="da-DK" dirty="0" smtClean="0"/>
              <a:t>Nyt fra Træfagenes Byggeuddannelse </a:t>
            </a:r>
          </a:p>
          <a:p>
            <a:r>
              <a:rPr lang="da-DK" dirty="0" smtClean="0"/>
              <a:t>Ordet er frit</a:t>
            </a:r>
            <a:endParaRPr lang="da-DK" dirty="0"/>
          </a:p>
          <a:p>
            <a:pPr marL="0" indent="0">
              <a:buNone/>
            </a:pPr>
            <a:endParaRPr lang="da-DK" dirty="0"/>
          </a:p>
        </p:txBody>
      </p:sp>
    </p:spTree>
    <p:extLst>
      <p:ext uri="{BB962C8B-B14F-4D97-AF65-F5344CB8AC3E}">
        <p14:creationId xmlns:p14="http://schemas.microsoft.com/office/powerpoint/2010/main" val="4038932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91264" cy="1143000"/>
          </a:xfrm>
        </p:spPr>
        <p:txBody>
          <a:bodyPr/>
          <a:lstStyle/>
          <a:p>
            <a:r>
              <a:rPr lang="da-DK" sz="2400" dirty="0" smtClean="0"/>
              <a:t>Elevernes begrundelser for at indgå en kort uddannelsesaftale</a:t>
            </a:r>
            <a:endParaRPr lang="da-DK" sz="2400" dirty="0"/>
          </a:p>
        </p:txBody>
      </p:sp>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10204" t="18193" r="24486" b="15423"/>
          <a:stretch/>
        </p:blipFill>
        <p:spPr>
          <a:xfrm>
            <a:off x="971600" y="1700808"/>
            <a:ext cx="3168352" cy="4554506"/>
          </a:xfrm>
          <a:prstGeom prst="rect">
            <a:avLst/>
          </a:prstGeom>
        </p:spPr>
      </p:pic>
      <p:sp>
        <p:nvSpPr>
          <p:cNvPr id="5" name="Oval billedforklaring 4"/>
          <p:cNvSpPr/>
          <p:nvPr/>
        </p:nvSpPr>
        <p:spPr>
          <a:xfrm>
            <a:off x="3635896" y="1628800"/>
            <a:ext cx="5184576" cy="2304256"/>
          </a:xfrm>
          <a:prstGeom prst="wedgeEllipseCallout">
            <a:avLst>
              <a:gd name="adj1" fmla="val -56542"/>
              <a:gd name="adj2" fmla="val 56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tx1"/>
                </a:solidFill>
              </a:rPr>
              <a:t>[…] det var bare jagten på at få en læreplads. Man vidste ikke, hvad det indebar, man vidste bare, at det var en kontrakt. Man vidste kun, hvor længe uddannelsen varede, ikke, at den kunne deles op. Jeg gjorde i hvert fald ikke. </a:t>
            </a:r>
          </a:p>
        </p:txBody>
      </p:sp>
    </p:spTree>
    <p:extLst>
      <p:ext uri="{BB962C8B-B14F-4D97-AF65-F5344CB8AC3E}">
        <p14:creationId xmlns:p14="http://schemas.microsoft.com/office/powerpoint/2010/main" val="6062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71898" y="319136"/>
            <a:ext cx="6194264" cy="1080120"/>
          </a:xfrm>
        </p:spPr>
        <p:txBody>
          <a:bodyPr/>
          <a:lstStyle/>
          <a:p>
            <a:pPr marL="0" indent="0">
              <a:buNone/>
            </a:pPr>
            <a:r>
              <a:rPr lang="da-DK" sz="2000" dirty="0" smtClean="0"/>
              <a:t>Hvordan kender du de praktikmål,</a:t>
            </a:r>
          </a:p>
          <a:p>
            <a:pPr marL="0" indent="0">
              <a:buNone/>
            </a:pPr>
            <a:r>
              <a:rPr lang="da-DK" sz="2000" dirty="0"/>
              <a:t>d</a:t>
            </a:r>
            <a:r>
              <a:rPr lang="da-DK" sz="2000" dirty="0" smtClean="0"/>
              <a:t>er gælder for uddannelsen?</a:t>
            </a:r>
          </a:p>
        </p:txBody>
      </p:sp>
      <p:sp>
        <p:nvSpPr>
          <p:cNvPr id="5" name="Tekstfelt 4"/>
          <p:cNvSpPr txBox="1"/>
          <p:nvPr/>
        </p:nvSpPr>
        <p:spPr>
          <a:xfrm>
            <a:off x="251519" y="6550411"/>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
        <p:nvSpPr>
          <p:cNvPr id="4" name="Tekstfelt 3"/>
          <p:cNvSpPr txBox="1"/>
          <p:nvPr/>
        </p:nvSpPr>
        <p:spPr>
          <a:xfrm>
            <a:off x="3284093" y="6143393"/>
            <a:ext cx="2554202" cy="230832"/>
          </a:xfrm>
          <a:prstGeom prst="rect">
            <a:avLst/>
          </a:prstGeom>
          <a:noFill/>
        </p:spPr>
        <p:txBody>
          <a:bodyPr wrap="square" rtlCol="0">
            <a:spAutoFit/>
          </a:bodyPr>
          <a:lstStyle/>
          <a:p>
            <a:r>
              <a:rPr lang="da-DK" sz="900" dirty="0" smtClean="0"/>
              <a:t>Træfagenes Byggeuddannelse </a:t>
            </a:r>
            <a:endParaRPr lang="da-DK" sz="900" dirty="0"/>
          </a:p>
        </p:txBody>
      </p:sp>
      <p:graphicFrame>
        <p:nvGraphicFramePr>
          <p:cNvPr id="6" name="Diagram 5"/>
          <p:cNvGraphicFramePr>
            <a:graphicFrameLocks/>
          </p:cNvGraphicFramePr>
          <p:nvPr>
            <p:extLst>
              <p:ext uri="{D42A27DB-BD31-4B8C-83A1-F6EECF244321}">
                <p14:modId xmlns:p14="http://schemas.microsoft.com/office/powerpoint/2010/main" val="3867241787"/>
              </p:ext>
            </p:extLst>
          </p:nvPr>
        </p:nvGraphicFramePr>
        <p:xfrm>
          <a:off x="3347864" y="1751212"/>
          <a:ext cx="4572000" cy="421599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p:cNvSpPr txBox="1"/>
          <p:nvPr/>
        </p:nvSpPr>
        <p:spPr>
          <a:xfrm>
            <a:off x="899592" y="1751212"/>
            <a:ext cx="2554202" cy="507831"/>
          </a:xfrm>
          <a:prstGeom prst="rect">
            <a:avLst/>
          </a:prstGeom>
          <a:noFill/>
        </p:spPr>
        <p:txBody>
          <a:bodyPr wrap="square" rtlCol="0">
            <a:spAutoFit/>
          </a:bodyPr>
          <a:lstStyle/>
          <a:p>
            <a:r>
              <a:rPr lang="da-DK" sz="900" dirty="0" smtClean="0"/>
              <a:t>Respondenterne har haft mulighed for at markere flere svar, derfor summer procenttallene op til mere end 100%. </a:t>
            </a:r>
            <a:endParaRPr lang="da-DK" sz="900" dirty="0"/>
          </a:p>
        </p:txBody>
      </p:sp>
    </p:spTree>
    <p:extLst>
      <p:ext uri="{BB962C8B-B14F-4D97-AF65-F5344CB8AC3E}">
        <p14:creationId xmlns:p14="http://schemas.microsoft.com/office/powerpoint/2010/main" val="2889175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71898" y="319136"/>
            <a:ext cx="6194264" cy="1080120"/>
          </a:xfrm>
        </p:spPr>
        <p:txBody>
          <a:bodyPr/>
          <a:lstStyle/>
          <a:p>
            <a:pPr marL="0" indent="0">
              <a:buNone/>
            </a:pPr>
            <a:r>
              <a:rPr lang="da-DK" sz="2000" dirty="0" smtClean="0"/>
              <a:t>Hvordan afgør du, </a:t>
            </a:r>
          </a:p>
          <a:p>
            <a:pPr marL="0" indent="0">
              <a:buNone/>
            </a:pPr>
            <a:r>
              <a:rPr lang="da-DK" sz="2000" dirty="0" smtClean="0"/>
              <a:t>hvilke praktikmål en elev med en kort aftale skal nå?</a:t>
            </a:r>
          </a:p>
        </p:txBody>
      </p:sp>
      <p:sp>
        <p:nvSpPr>
          <p:cNvPr id="5" name="Tekstfelt 4"/>
          <p:cNvSpPr txBox="1"/>
          <p:nvPr/>
        </p:nvSpPr>
        <p:spPr>
          <a:xfrm>
            <a:off x="251519" y="6550411"/>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
        <p:nvSpPr>
          <p:cNvPr id="4" name="Tekstfelt 3"/>
          <p:cNvSpPr txBox="1"/>
          <p:nvPr/>
        </p:nvSpPr>
        <p:spPr>
          <a:xfrm>
            <a:off x="2042247" y="6271789"/>
            <a:ext cx="2554202" cy="230832"/>
          </a:xfrm>
          <a:prstGeom prst="rect">
            <a:avLst/>
          </a:prstGeom>
          <a:noFill/>
        </p:spPr>
        <p:txBody>
          <a:bodyPr wrap="square" rtlCol="0">
            <a:spAutoFit/>
          </a:bodyPr>
          <a:lstStyle/>
          <a:p>
            <a:r>
              <a:rPr lang="da-DK" sz="900" dirty="0" smtClean="0"/>
              <a:t>Træfagenes Byggeuddannelse </a:t>
            </a:r>
            <a:endParaRPr lang="da-DK" sz="900" dirty="0"/>
          </a:p>
        </p:txBody>
      </p:sp>
      <p:graphicFrame>
        <p:nvGraphicFramePr>
          <p:cNvPr id="12" name="Diagram 11"/>
          <p:cNvGraphicFramePr>
            <a:graphicFrameLocks/>
          </p:cNvGraphicFramePr>
          <p:nvPr>
            <p:extLst>
              <p:ext uri="{D42A27DB-BD31-4B8C-83A1-F6EECF244321}">
                <p14:modId xmlns:p14="http://schemas.microsoft.com/office/powerpoint/2010/main" val="3806728189"/>
              </p:ext>
            </p:extLst>
          </p:nvPr>
        </p:nvGraphicFramePr>
        <p:xfrm>
          <a:off x="2042247" y="1786906"/>
          <a:ext cx="4570426" cy="442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009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43659" y="549968"/>
            <a:ext cx="6194264" cy="636525"/>
          </a:xfrm>
        </p:spPr>
        <p:txBody>
          <a:bodyPr/>
          <a:lstStyle/>
          <a:p>
            <a:pPr marL="0" indent="0">
              <a:buNone/>
            </a:pPr>
            <a:r>
              <a:rPr lang="da-DK" sz="2000" dirty="0" smtClean="0"/>
              <a:t>Hvordan ved du hvad eleven allerede har lært, når han/hun begynder i virksomheden?</a:t>
            </a:r>
          </a:p>
        </p:txBody>
      </p:sp>
      <p:sp>
        <p:nvSpPr>
          <p:cNvPr id="5" name="Tekstfelt 4"/>
          <p:cNvSpPr txBox="1"/>
          <p:nvPr/>
        </p:nvSpPr>
        <p:spPr>
          <a:xfrm>
            <a:off x="251519" y="6550411"/>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
        <p:nvSpPr>
          <p:cNvPr id="4" name="Tekstfelt 3"/>
          <p:cNvSpPr txBox="1"/>
          <p:nvPr/>
        </p:nvSpPr>
        <p:spPr>
          <a:xfrm>
            <a:off x="395537" y="6165304"/>
            <a:ext cx="6048673" cy="230832"/>
          </a:xfrm>
          <a:prstGeom prst="rect">
            <a:avLst/>
          </a:prstGeom>
          <a:noFill/>
        </p:spPr>
        <p:txBody>
          <a:bodyPr wrap="square" rtlCol="0">
            <a:spAutoFit/>
          </a:bodyPr>
          <a:lstStyle/>
          <a:p>
            <a:r>
              <a:rPr lang="da-DK" sz="900" dirty="0" smtClean="0"/>
              <a:t>Smed, mekaniker, frisør og Træfagenes Byggeuddannelse </a:t>
            </a:r>
            <a:endParaRPr lang="da-DK" sz="900" dirty="0"/>
          </a:p>
        </p:txBody>
      </p:sp>
      <p:graphicFrame>
        <p:nvGraphicFramePr>
          <p:cNvPr id="6" name="Diagram 5"/>
          <p:cNvGraphicFramePr>
            <a:graphicFrameLocks/>
          </p:cNvGraphicFramePr>
          <p:nvPr>
            <p:extLst>
              <p:ext uri="{D42A27DB-BD31-4B8C-83A1-F6EECF244321}">
                <p14:modId xmlns:p14="http://schemas.microsoft.com/office/powerpoint/2010/main" val="1444090445"/>
              </p:ext>
            </p:extLst>
          </p:nvPr>
        </p:nvGraphicFramePr>
        <p:xfrm>
          <a:off x="395537" y="1772816"/>
          <a:ext cx="8352928" cy="428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530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43659" y="549968"/>
            <a:ext cx="6194264" cy="636525"/>
          </a:xfrm>
        </p:spPr>
        <p:txBody>
          <a:bodyPr/>
          <a:lstStyle/>
          <a:p>
            <a:pPr marL="0" indent="0">
              <a:buNone/>
            </a:pPr>
            <a:r>
              <a:rPr lang="da-DK" sz="2000" dirty="0" smtClean="0"/>
              <a:t>Hvornår bruger du praktikerklæringen?</a:t>
            </a:r>
          </a:p>
        </p:txBody>
      </p:sp>
      <p:sp>
        <p:nvSpPr>
          <p:cNvPr id="5" name="Tekstfelt 4"/>
          <p:cNvSpPr txBox="1"/>
          <p:nvPr/>
        </p:nvSpPr>
        <p:spPr>
          <a:xfrm>
            <a:off x="251519" y="6550411"/>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
        <p:nvSpPr>
          <p:cNvPr id="4" name="Tekstfelt 3"/>
          <p:cNvSpPr txBox="1"/>
          <p:nvPr/>
        </p:nvSpPr>
        <p:spPr>
          <a:xfrm>
            <a:off x="571898" y="5661248"/>
            <a:ext cx="2554202" cy="230832"/>
          </a:xfrm>
          <a:prstGeom prst="rect">
            <a:avLst/>
          </a:prstGeom>
          <a:noFill/>
        </p:spPr>
        <p:txBody>
          <a:bodyPr wrap="square" rtlCol="0">
            <a:spAutoFit/>
          </a:bodyPr>
          <a:lstStyle/>
          <a:p>
            <a:r>
              <a:rPr lang="da-DK" sz="900" dirty="0" smtClean="0"/>
              <a:t>Træfagenes Byggeuddannelse </a:t>
            </a:r>
            <a:endParaRPr lang="da-DK" sz="900" dirty="0"/>
          </a:p>
        </p:txBody>
      </p:sp>
      <p:graphicFrame>
        <p:nvGraphicFramePr>
          <p:cNvPr id="7" name="Diagram 6"/>
          <p:cNvGraphicFramePr>
            <a:graphicFrameLocks/>
          </p:cNvGraphicFramePr>
          <p:nvPr>
            <p:extLst>
              <p:ext uri="{D42A27DB-BD31-4B8C-83A1-F6EECF244321}">
                <p14:modId xmlns:p14="http://schemas.microsoft.com/office/powerpoint/2010/main" val="2960354585"/>
              </p:ext>
            </p:extLst>
          </p:nvPr>
        </p:nvGraphicFramePr>
        <p:xfrm>
          <a:off x="571898" y="1844824"/>
          <a:ext cx="7888534"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905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71898" y="319136"/>
            <a:ext cx="6194264" cy="1080120"/>
          </a:xfrm>
        </p:spPr>
        <p:txBody>
          <a:bodyPr/>
          <a:lstStyle/>
          <a:p>
            <a:pPr marL="0" indent="0">
              <a:buNone/>
            </a:pPr>
            <a:r>
              <a:rPr lang="da-DK" sz="2000" dirty="0" smtClean="0"/>
              <a:t>Har du behov for mere viden om, hvilke praktikmål eleven har særligt behov for at arbejde med?</a:t>
            </a:r>
          </a:p>
        </p:txBody>
      </p:sp>
      <p:sp>
        <p:nvSpPr>
          <p:cNvPr id="5" name="Tekstfelt 4"/>
          <p:cNvSpPr txBox="1"/>
          <p:nvPr/>
        </p:nvSpPr>
        <p:spPr>
          <a:xfrm>
            <a:off x="251519" y="6550411"/>
            <a:ext cx="8619350" cy="261610"/>
          </a:xfrm>
          <a:prstGeom prst="rect">
            <a:avLst/>
          </a:prstGeom>
          <a:noFill/>
        </p:spPr>
        <p:txBody>
          <a:bodyPr wrap="square" rtlCol="0">
            <a:spAutoFit/>
          </a:bodyPr>
          <a:lstStyle/>
          <a:p>
            <a:r>
              <a:rPr lang="da-DK" sz="1100" dirty="0" smtClean="0"/>
              <a:t>Kilde: Evaluering af korte uddannelsesaftaler i erhvervsuddannelserne. Danmarks Evalueringsinstitut. </a:t>
            </a:r>
            <a:endParaRPr lang="da-DK" sz="1100" dirty="0"/>
          </a:p>
        </p:txBody>
      </p:sp>
      <p:sp>
        <p:nvSpPr>
          <p:cNvPr id="4" name="Tekstfelt 3"/>
          <p:cNvSpPr txBox="1"/>
          <p:nvPr/>
        </p:nvSpPr>
        <p:spPr>
          <a:xfrm>
            <a:off x="2042247" y="6271789"/>
            <a:ext cx="2554202" cy="230832"/>
          </a:xfrm>
          <a:prstGeom prst="rect">
            <a:avLst/>
          </a:prstGeom>
          <a:noFill/>
        </p:spPr>
        <p:txBody>
          <a:bodyPr wrap="square" rtlCol="0">
            <a:spAutoFit/>
          </a:bodyPr>
          <a:lstStyle/>
          <a:p>
            <a:r>
              <a:rPr lang="da-DK" sz="900" dirty="0" smtClean="0"/>
              <a:t>Træfagenes Byggeuddannelse </a:t>
            </a:r>
            <a:endParaRPr lang="da-DK" sz="900" dirty="0"/>
          </a:p>
        </p:txBody>
      </p:sp>
      <p:graphicFrame>
        <p:nvGraphicFramePr>
          <p:cNvPr id="7" name="Diagram 6"/>
          <p:cNvGraphicFramePr>
            <a:graphicFrameLocks/>
          </p:cNvGraphicFramePr>
          <p:nvPr>
            <p:extLst>
              <p:ext uri="{D42A27DB-BD31-4B8C-83A1-F6EECF244321}">
                <p14:modId xmlns:p14="http://schemas.microsoft.com/office/powerpoint/2010/main" val="493369277"/>
              </p:ext>
            </p:extLst>
          </p:nvPr>
        </p:nvGraphicFramePr>
        <p:xfrm>
          <a:off x="2042248" y="1772816"/>
          <a:ext cx="425794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331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908720"/>
            <a:ext cx="3093728" cy="5067136"/>
          </a:xfrm>
          <a:prstGeom prst="rect">
            <a:avLst/>
          </a:prstGeom>
        </p:spPr>
      </p:pic>
      <p:sp>
        <p:nvSpPr>
          <p:cNvPr id="7" name="Oval billedforklaring 6"/>
          <p:cNvSpPr/>
          <p:nvPr/>
        </p:nvSpPr>
        <p:spPr>
          <a:xfrm>
            <a:off x="467544" y="2996952"/>
            <a:ext cx="4825375" cy="2560424"/>
          </a:xfrm>
          <a:prstGeom prst="wedgeEllipseCallout">
            <a:avLst>
              <a:gd name="adj1" fmla="val 61855"/>
              <a:gd name="adj2" fmla="val -1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smtClean="0">
                <a:solidFill>
                  <a:schemeClr val="tx1"/>
                </a:solidFill>
              </a:rPr>
              <a:t>På </a:t>
            </a:r>
            <a:r>
              <a:rPr lang="da-DK" sz="1600" dirty="0">
                <a:solidFill>
                  <a:schemeClr val="tx1"/>
                </a:solidFill>
              </a:rPr>
              <a:t>et tidspunkt ringede min mester til mig en søndag aften, hvor jeg skulle møde mandag. Så ringede han og sagde: ”Du tager bare op på skolen, så snakkes vi ved en anden gang.” […] Han fortalte ikke, hvorfor han ikke ville have mig mere</a:t>
            </a:r>
            <a:r>
              <a:rPr lang="da-DK" sz="1600" dirty="0"/>
              <a:t>. </a:t>
            </a:r>
            <a:r>
              <a:rPr lang="da-DK" sz="1600" dirty="0" smtClean="0">
                <a:solidFill>
                  <a:schemeClr val="tx1"/>
                </a:solidFill>
              </a:rPr>
              <a:t> </a:t>
            </a:r>
            <a:endParaRPr lang="da-DK" sz="1600" dirty="0">
              <a:solidFill>
                <a:schemeClr val="tx1"/>
              </a:solidFill>
            </a:endParaRPr>
          </a:p>
        </p:txBody>
      </p:sp>
    </p:spTree>
    <p:extLst>
      <p:ext uri="{BB962C8B-B14F-4D97-AF65-F5344CB8AC3E}">
        <p14:creationId xmlns:p14="http://schemas.microsoft.com/office/powerpoint/2010/main" val="2022622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84784"/>
            <a:ext cx="2934004" cy="4805528"/>
          </a:xfrm>
          <a:prstGeom prst="rect">
            <a:avLst/>
          </a:prstGeom>
        </p:spPr>
      </p:pic>
      <p:sp>
        <p:nvSpPr>
          <p:cNvPr id="7" name="Oval billedforklaring 6"/>
          <p:cNvSpPr/>
          <p:nvPr/>
        </p:nvSpPr>
        <p:spPr>
          <a:xfrm>
            <a:off x="3419872" y="1844824"/>
            <a:ext cx="4825375" cy="2560424"/>
          </a:xfrm>
          <a:prstGeom prst="wedgeEllipseCallout">
            <a:avLst>
              <a:gd name="adj1" fmla="val -62672"/>
              <a:gd name="adj2" fmla="val 379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smtClean="0">
                <a:solidFill>
                  <a:schemeClr val="tx1"/>
                </a:solidFill>
              </a:rPr>
              <a:t>Når </a:t>
            </a:r>
            <a:r>
              <a:rPr lang="da-DK" sz="1600" dirty="0">
                <a:solidFill>
                  <a:schemeClr val="tx1"/>
                </a:solidFill>
              </a:rPr>
              <a:t>de [praktikvirksomhederne] siger, de gerne vil have en, der er god til gips, så skal de jo have en, der </a:t>
            </a:r>
            <a:r>
              <a:rPr lang="da-DK" sz="1600" i="1" dirty="0">
                <a:solidFill>
                  <a:schemeClr val="tx1"/>
                </a:solidFill>
              </a:rPr>
              <a:t>ikke </a:t>
            </a:r>
            <a:r>
              <a:rPr lang="da-DK" sz="1600" dirty="0">
                <a:solidFill>
                  <a:schemeClr val="tx1"/>
                </a:solidFill>
              </a:rPr>
              <a:t>er god til gips. Jeg synes, de skal have dem, der skal lære det, der er i </a:t>
            </a:r>
            <a:r>
              <a:rPr lang="da-DK" sz="1600" dirty="0" smtClean="0">
                <a:solidFill>
                  <a:schemeClr val="tx1"/>
                </a:solidFill>
              </a:rPr>
              <a:t>virksomheden</a:t>
            </a:r>
            <a:r>
              <a:rPr lang="da-DK" sz="1600" dirty="0">
                <a:solidFill>
                  <a:schemeClr val="tx1"/>
                </a:solidFill>
              </a:rPr>
              <a:t>. </a:t>
            </a:r>
          </a:p>
        </p:txBody>
      </p:sp>
    </p:spTree>
    <p:extLst>
      <p:ext uri="{BB962C8B-B14F-4D97-AF65-F5344CB8AC3E}">
        <p14:creationId xmlns:p14="http://schemas.microsoft.com/office/powerpoint/2010/main" val="275442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72986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2801991518"/>
              </p:ext>
            </p:extLst>
          </p:nvPr>
        </p:nvGraphicFramePr>
        <p:xfrm>
          <a:off x="1115616" y="332656"/>
          <a:ext cx="6912768"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p:cNvSpPr txBox="1"/>
          <p:nvPr/>
        </p:nvSpPr>
        <p:spPr>
          <a:xfrm>
            <a:off x="1259632" y="6021288"/>
            <a:ext cx="5616624" cy="276999"/>
          </a:xfrm>
          <a:prstGeom prst="rect">
            <a:avLst/>
          </a:prstGeom>
          <a:noFill/>
        </p:spPr>
        <p:txBody>
          <a:bodyPr wrap="square" rtlCol="0">
            <a:spAutoFit/>
          </a:bodyPr>
          <a:lstStyle/>
          <a:p>
            <a:r>
              <a:rPr lang="da-DK" sz="1200" dirty="0" smtClean="0"/>
              <a:t>* Gulvlægger </a:t>
            </a:r>
            <a:r>
              <a:rPr lang="da-DK" sz="1200" dirty="0" err="1" smtClean="0"/>
              <a:t>Next</a:t>
            </a:r>
            <a:r>
              <a:rPr lang="da-DK" sz="1200" dirty="0" smtClean="0"/>
              <a:t> Uddannelser mangler.</a:t>
            </a:r>
            <a:endParaRPr lang="da-DK" sz="1200" dirty="0"/>
          </a:p>
        </p:txBody>
      </p:sp>
    </p:spTree>
    <p:extLst>
      <p:ext uri="{BB962C8B-B14F-4D97-AF65-F5344CB8AC3E}">
        <p14:creationId xmlns:p14="http://schemas.microsoft.com/office/powerpoint/2010/main" val="17156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Trepartsaftalen</a:t>
            </a:r>
            <a:endParaRPr lang="da-DK" dirty="0"/>
          </a:p>
        </p:txBody>
      </p:sp>
      <p:sp>
        <p:nvSpPr>
          <p:cNvPr id="3" name="Pladsholder til indhold 2"/>
          <p:cNvSpPr>
            <a:spLocks noGrp="1"/>
          </p:cNvSpPr>
          <p:nvPr>
            <p:ph idx="1"/>
          </p:nvPr>
        </p:nvSpPr>
        <p:spPr>
          <a:xfrm>
            <a:off x="1259632" y="2420888"/>
            <a:ext cx="7409016" cy="2376859"/>
          </a:xfrm>
        </p:spPr>
        <p:txBody>
          <a:bodyPr/>
          <a:lstStyle/>
          <a:p>
            <a:r>
              <a:rPr lang="da-DK" dirty="0" smtClean="0"/>
              <a:t>Større lønrefusion</a:t>
            </a:r>
          </a:p>
          <a:p>
            <a:r>
              <a:rPr lang="da-DK" dirty="0" smtClean="0"/>
              <a:t>To </a:t>
            </a:r>
            <a:r>
              <a:rPr lang="da-DK" dirty="0"/>
              <a:t>nye bonusordninger fra </a:t>
            </a:r>
            <a:r>
              <a:rPr lang="da-DK" dirty="0" smtClean="0"/>
              <a:t>2017</a:t>
            </a:r>
          </a:p>
          <a:p>
            <a:r>
              <a:rPr lang="da-DK" dirty="0" smtClean="0"/>
              <a:t>Ny AUB betaling</a:t>
            </a:r>
          </a:p>
          <a:p>
            <a:r>
              <a:rPr lang="da-DK" dirty="0" smtClean="0"/>
              <a:t>Ændrede vilkår for delaftaler og korte aftaler</a:t>
            </a:r>
            <a:endParaRPr lang="da-DK" dirty="0"/>
          </a:p>
        </p:txBody>
      </p:sp>
    </p:spTree>
    <p:extLst>
      <p:ext uri="{BB962C8B-B14F-4D97-AF65-F5344CB8AC3E}">
        <p14:creationId xmlns:p14="http://schemas.microsoft.com/office/powerpoint/2010/main" val="27740874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Lufttæthed</a:t>
            </a:r>
            <a:endParaRPr lang="da-DK" dirty="0"/>
          </a:p>
        </p:txBody>
      </p:sp>
      <p:sp>
        <p:nvSpPr>
          <p:cNvPr id="3" name="Pladsholder til indhold 2"/>
          <p:cNvSpPr>
            <a:spLocks noGrp="1"/>
          </p:cNvSpPr>
          <p:nvPr>
            <p:ph idx="1"/>
          </p:nvPr>
        </p:nvSpPr>
        <p:spPr/>
        <p:txBody>
          <a:bodyPr/>
          <a:lstStyle/>
          <a:p>
            <a:pPr marL="0" indent="0">
              <a:buNone/>
            </a:pPr>
            <a:endParaRPr lang="da-DK" dirty="0"/>
          </a:p>
          <a:p>
            <a:r>
              <a:rPr lang="da-DK" dirty="0"/>
              <a:t>Test foretaget i 2016 </a:t>
            </a:r>
          </a:p>
          <a:p>
            <a:pPr marL="0" indent="0">
              <a:buNone/>
            </a:pPr>
            <a:r>
              <a:rPr lang="da-DK" dirty="0" smtClean="0"/>
              <a:t>	2010 </a:t>
            </a:r>
            <a:r>
              <a:rPr lang="da-DK" dirty="0"/>
              <a:t>byggeri</a:t>
            </a:r>
          </a:p>
          <a:p>
            <a:pPr marL="0" indent="0">
              <a:buNone/>
            </a:pPr>
            <a:r>
              <a:rPr lang="da-DK" dirty="0" smtClean="0"/>
              <a:t>		140 </a:t>
            </a:r>
            <a:r>
              <a:rPr lang="da-DK" dirty="0"/>
              <a:t>huse 7 dumper = 5% dumper </a:t>
            </a:r>
          </a:p>
          <a:p>
            <a:pPr marL="0" indent="0">
              <a:buNone/>
            </a:pPr>
            <a:r>
              <a:rPr lang="da-DK" dirty="0" smtClean="0"/>
              <a:t>	2015 </a:t>
            </a:r>
            <a:r>
              <a:rPr lang="da-DK" dirty="0"/>
              <a:t>byggeri</a:t>
            </a:r>
          </a:p>
          <a:p>
            <a:pPr marL="0" indent="0">
              <a:buNone/>
            </a:pPr>
            <a:r>
              <a:rPr lang="da-DK" dirty="0" smtClean="0"/>
              <a:t>		43 </a:t>
            </a:r>
            <a:r>
              <a:rPr lang="da-DK" dirty="0"/>
              <a:t>huse 11 dumper = 26% dumper</a:t>
            </a:r>
          </a:p>
          <a:p>
            <a:pPr marL="0" indent="0">
              <a:buNone/>
            </a:pPr>
            <a:r>
              <a:rPr lang="da-DK" dirty="0" smtClean="0"/>
              <a:t>	2020 </a:t>
            </a:r>
            <a:r>
              <a:rPr lang="da-DK" dirty="0"/>
              <a:t>byggeri</a:t>
            </a:r>
          </a:p>
          <a:p>
            <a:pPr marL="0" indent="0">
              <a:buNone/>
            </a:pPr>
            <a:r>
              <a:rPr lang="da-DK" dirty="0" smtClean="0"/>
              <a:t>		18 </a:t>
            </a:r>
            <a:r>
              <a:rPr lang="da-DK" dirty="0"/>
              <a:t>huse 8 dumper  = 45% dumper</a:t>
            </a:r>
          </a:p>
        </p:txBody>
      </p:sp>
    </p:spTree>
    <p:extLst>
      <p:ext uri="{BB962C8B-B14F-4D97-AF65-F5344CB8AC3E}">
        <p14:creationId xmlns:p14="http://schemas.microsoft.com/office/powerpoint/2010/main" val="1733371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rot="609218">
            <a:off x="4193584" y="1548643"/>
            <a:ext cx="4385428" cy="4425950"/>
          </a:xfrm>
          <a:prstGeom prst="rect">
            <a:avLst/>
          </a:prstGeom>
        </p:spPr>
      </p:pic>
      <p:pic>
        <p:nvPicPr>
          <p:cNvPr id="5" name="Billede 4"/>
          <p:cNvPicPr>
            <a:picLocks noChangeAspect="1"/>
          </p:cNvPicPr>
          <p:nvPr/>
        </p:nvPicPr>
        <p:blipFill>
          <a:blip r:embed="rId3"/>
          <a:stretch>
            <a:fillRect/>
          </a:stretch>
        </p:blipFill>
        <p:spPr>
          <a:xfrm rot="21008247">
            <a:off x="209529" y="2168649"/>
            <a:ext cx="4977932" cy="4366120"/>
          </a:xfrm>
          <a:prstGeom prst="rect">
            <a:avLst/>
          </a:prstGeom>
        </p:spPr>
      </p:pic>
      <p:pic>
        <p:nvPicPr>
          <p:cNvPr id="6" name="Billede 5"/>
          <p:cNvPicPr>
            <a:picLocks noChangeAspect="1"/>
          </p:cNvPicPr>
          <p:nvPr/>
        </p:nvPicPr>
        <p:blipFill>
          <a:blip r:embed="rId4"/>
          <a:stretch>
            <a:fillRect/>
          </a:stretch>
        </p:blipFill>
        <p:spPr>
          <a:xfrm rot="1072187">
            <a:off x="2085711" y="2805498"/>
            <a:ext cx="5739207" cy="3939842"/>
          </a:xfrm>
          <a:prstGeom prst="rect">
            <a:avLst/>
          </a:prstGeom>
        </p:spPr>
      </p:pic>
    </p:spTree>
    <p:extLst>
      <p:ext uri="{BB962C8B-B14F-4D97-AF65-F5344CB8AC3E}">
        <p14:creationId xmlns:p14="http://schemas.microsoft.com/office/powerpoint/2010/main" val="2814689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Lufttæthed</a:t>
            </a:r>
            <a:endParaRPr lang="da-DK" dirty="0"/>
          </a:p>
        </p:txBody>
      </p:sp>
      <p:sp>
        <p:nvSpPr>
          <p:cNvPr id="3" name="Pladsholder til indhold 2"/>
          <p:cNvSpPr>
            <a:spLocks noGrp="1"/>
          </p:cNvSpPr>
          <p:nvPr>
            <p:ph idx="1"/>
          </p:nvPr>
        </p:nvSpPr>
        <p:spPr/>
        <p:txBody>
          <a:bodyPr/>
          <a:lstStyle/>
          <a:p>
            <a:pPr marL="0" indent="0">
              <a:buNone/>
            </a:pPr>
            <a:endParaRPr lang="da-DK" dirty="0"/>
          </a:p>
          <a:p>
            <a:r>
              <a:rPr lang="da-DK" dirty="0"/>
              <a:t>Lufttæthed 2020 for udførende bygningshåndværkere</a:t>
            </a:r>
          </a:p>
          <a:p>
            <a:r>
              <a:rPr lang="da-DK" dirty="0"/>
              <a:t>Lufttæthed 2020 for byggepladsansvarlige</a:t>
            </a:r>
          </a:p>
          <a:p>
            <a:endParaRPr lang="da-DK" dirty="0"/>
          </a:p>
          <a:p>
            <a:r>
              <a:rPr lang="da-DK" dirty="0"/>
              <a:t>Udbydes som faglærerkurser i 2. kvartal 2018</a:t>
            </a:r>
          </a:p>
        </p:txBody>
      </p:sp>
    </p:spTree>
    <p:extLst>
      <p:ext uri="{BB962C8B-B14F-4D97-AF65-F5344CB8AC3E}">
        <p14:creationId xmlns:p14="http://schemas.microsoft.com/office/powerpoint/2010/main" val="528741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hlinkClick r:id="rId2"/>
          </p:cNvPr>
          <p:cNvPicPr>
            <a:picLocks noChangeAspect="1"/>
          </p:cNvPicPr>
          <p:nvPr/>
        </p:nvPicPr>
        <p:blipFill>
          <a:blip r:embed="rId3"/>
          <a:stretch>
            <a:fillRect/>
          </a:stretch>
        </p:blipFill>
        <p:spPr>
          <a:xfrm>
            <a:off x="298870" y="1937463"/>
            <a:ext cx="6834094" cy="2116596"/>
          </a:xfrm>
          <a:prstGeom prst="rect">
            <a:avLst/>
          </a:prstGeom>
        </p:spPr>
      </p:pic>
      <p:pic>
        <p:nvPicPr>
          <p:cNvPr id="5" name="Billede 4">
            <a:hlinkClick r:id="rId4"/>
          </p:cNvPr>
          <p:cNvPicPr>
            <a:picLocks noChangeAspect="1"/>
          </p:cNvPicPr>
          <p:nvPr/>
        </p:nvPicPr>
        <p:blipFill>
          <a:blip r:embed="rId5"/>
          <a:stretch>
            <a:fillRect/>
          </a:stretch>
        </p:blipFill>
        <p:spPr>
          <a:xfrm>
            <a:off x="4499992" y="2708920"/>
            <a:ext cx="4448175" cy="4010025"/>
          </a:xfrm>
          <a:prstGeom prst="rect">
            <a:avLst/>
          </a:prstGeom>
        </p:spPr>
      </p:pic>
    </p:spTree>
    <p:extLst>
      <p:ext uri="{BB962C8B-B14F-4D97-AF65-F5344CB8AC3E}">
        <p14:creationId xmlns:p14="http://schemas.microsoft.com/office/powerpoint/2010/main" val="2029431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felt 1"/>
          <p:cNvSpPr txBox="1"/>
          <p:nvPr/>
        </p:nvSpPr>
        <p:spPr>
          <a:xfrm>
            <a:off x="1043608" y="6165304"/>
            <a:ext cx="4896544" cy="369332"/>
          </a:xfrm>
          <a:prstGeom prst="rect">
            <a:avLst/>
          </a:prstGeom>
          <a:noFill/>
        </p:spPr>
        <p:txBody>
          <a:bodyPr wrap="square" rtlCol="0">
            <a:spAutoFit/>
          </a:bodyPr>
          <a:lstStyle/>
          <a:p>
            <a:r>
              <a:rPr lang="da-DK" dirty="0" smtClean="0"/>
              <a:t>Kilde: EASY- P. </a:t>
            </a:r>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1175265890"/>
              </p:ext>
            </p:extLst>
          </p:nvPr>
        </p:nvGraphicFramePr>
        <p:xfrm>
          <a:off x="683568" y="260648"/>
          <a:ext cx="7992888"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232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felt 1"/>
          <p:cNvSpPr txBox="1"/>
          <p:nvPr/>
        </p:nvSpPr>
        <p:spPr>
          <a:xfrm>
            <a:off x="683568" y="6093296"/>
            <a:ext cx="4896544" cy="369332"/>
          </a:xfrm>
          <a:prstGeom prst="rect">
            <a:avLst/>
          </a:prstGeom>
          <a:noFill/>
        </p:spPr>
        <p:txBody>
          <a:bodyPr wrap="square" rtlCol="0">
            <a:spAutoFit/>
          </a:bodyPr>
          <a:lstStyle/>
          <a:p>
            <a:r>
              <a:rPr lang="da-DK" dirty="0" smtClean="0"/>
              <a:t>Kilde: UVM</a:t>
            </a:r>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235811779"/>
              </p:ext>
            </p:extLst>
          </p:nvPr>
        </p:nvGraphicFramePr>
        <p:xfrm>
          <a:off x="899592" y="260648"/>
          <a:ext cx="7488832"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5854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felt 4"/>
          <p:cNvSpPr txBox="1"/>
          <p:nvPr/>
        </p:nvSpPr>
        <p:spPr>
          <a:xfrm>
            <a:off x="611560" y="6237312"/>
            <a:ext cx="4896544" cy="369332"/>
          </a:xfrm>
          <a:prstGeom prst="rect">
            <a:avLst/>
          </a:prstGeom>
          <a:noFill/>
        </p:spPr>
        <p:txBody>
          <a:bodyPr wrap="square" rtlCol="0">
            <a:spAutoFit/>
          </a:bodyPr>
          <a:lstStyle/>
          <a:p>
            <a:r>
              <a:rPr lang="da-DK" dirty="0" smtClean="0"/>
              <a:t>Kilde: UVM</a:t>
            </a:r>
            <a:endParaRPr lang="da-DK" dirty="0"/>
          </a:p>
        </p:txBody>
      </p:sp>
      <p:graphicFrame>
        <p:nvGraphicFramePr>
          <p:cNvPr id="7" name="Diagram 6"/>
          <p:cNvGraphicFramePr>
            <a:graphicFrameLocks/>
          </p:cNvGraphicFramePr>
          <p:nvPr>
            <p:extLst>
              <p:ext uri="{D42A27DB-BD31-4B8C-83A1-F6EECF244321}">
                <p14:modId xmlns:p14="http://schemas.microsoft.com/office/powerpoint/2010/main" val="2036291681"/>
              </p:ext>
            </p:extLst>
          </p:nvPr>
        </p:nvGraphicFramePr>
        <p:xfrm>
          <a:off x="827584" y="188640"/>
          <a:ext cx="7488831"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3728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felt 4"/>
          <p:cNvSpPr txBox="1"/>
          <p:nvPr/>
        </p:nvSpPr>
        <p:spPr>
          <a:xfrm>
            <a:off x="611560" y="6237312"/>
            <a:ext cx="4896544" cy="369332"/>
          </a:xfrm>
          <a:prstGeom prst="rect">
            <a:avLst/>
          </a:prstGeom>
          <a:noFill/>
        </p:spPr>
        <p:txBody>
          <a:bodyPr wrap="square" rtlCol="0">
            <a:spAutoFit/>
          </a:bodyPr>
          <a:lstStyle/>
          <a:p>
            <a:r>
              <a:rPr lang="da-DK" dirty="0" smtClean="0"/>
              <a:t>Kilde: UVM</a:t>
            </a:r>
            <a:endParaRPr lang="da-DK" dirty="0"/>
          </a:p>
        </p:txBody>
      </p:sp>
      <p:graphicFrame>
        <p:nvGraphicFramePr>
          <p:cNvPr id="4" name="Diagram 3"/>
          <p:cNvGraphicFramePr>
            <a:graphicFrameLocks/>
          </p:cNvGraphicFramePr>
          <p:nvPr>
            <p:extLst>
              <p:ext uri="{D42A27DB-BD31-4B8C-83A1-F6EECF244321}">
                <p14:modId xmlns:p14="http://schemas.microsoft.com/office/powerpoint/2010/main" val="638004518"/>
              </p:ext>
            </p:extLst>
          </p:nvPr>
        </p:nvGraphicFramePr>
        <p:xfrm>
          <a:off x="827584" y="116632"/>
          <a:ext cx="7704855"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4777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felt 3"/>
          <p:cNvSpPr txBox="1"/>
          <p:nvPr/>
        </p:nvSpPr>
        <p:spPr>
          <a:xfrm>
            <a:off x="611560" y="6237312"/>
            <a:ext cx="4896544" cy="307777"/>
          </a:xfrm>
          <a:prstGeom prst="rect">
            <a:avLst/>
          </a:prstGeom>
          <a:noFill/>
        </p:spPr>
        <p:txBody>
          <a:bodyPr wrap="square" rtlCol="0">
            <a:spAutoFit/>
          </a:bodyPr>
          <a:lstStyle/>
          <a:p>
            <a:r>
              <a:rPr lang="da-DK" sz="1400" dirty="0" smtClean="0"/>
              <a:t>Kilde: UVM</a:t>
            </a:r>
            <a:endParaRPr lang="da-DK" sz="1400" dirty="0"/>
          </a:p>
        </p:txBody>
      </p:sp>
      <p:graphicFrame>
        <p:nvGraphicFramePr>
          <p:cNvPr id="5" name="Diagram 4"/>
          <p:cNvGraphicFramePr>
            <a:graphicFrameLocks/>
          </p:cNvGraphicFramePr>
          <p:nvPr>
            <p:extLst>
              <p:ext uri="{D42A27DB-BD31-4B8C-83A1-F6EECF244321}">
                <p14:modId xmlns:p14="http://schemas.microsoft.com/office/powerpoint/2010/main" val="3765016881"/>
              </p:ext>
            </p:extLst>
          </p:nvPr>
        </p:nvGraphicFramePr>
        <p:xfrm>
          <a:off x="1619672" y="260648"/>
          <a:ext cx="5832648"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8333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felt 3"/>
          <p:cNvSpPr txBox="1"/>
          <p:nvPr/>
        </p:nvSpPr>
        <p:spPr>
          <a:xfrm>
            <a:off x="611560" y="6237312"/>
            <a:ext cx="4896544" cy="369332"/>
          </a:xfrm>
          <a:prstGeom prst="rect">
            <a:avLst/>
          </a:prstGeom>
          <a:noFill/>
        </p:spPr>
        <p:txBody>
          <a:bodyPr wrap="square" rtlCol="0">
            <a:spAutoFit/>
          </a:bodyPr>
          <a:lstStyle/>
          <a:p>
            <a:r>
              <a:rPr lang="da-DK" dirty="0" smtClean="0"/>
              <a:t>Kilde: UVM</a:t>
            </a:r>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1001850601"/>
              </p:ext>
            </p:extLst>
          </p:nvPr>
        </p:nvGraphicFramePr>
        <p:xfrm>
          <a:off x="899592" y="188640"/>
          <a:ext cx="7200800"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6225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Bonusordninger</a:t>
            </a:r>
            <a:endParaRPr lang="da-DK" dirty="0"/>
          </a:p>
        </p:txBody>
      </p:sp>
      <p:sp>
        <p:nvSpPr>
          <p:cNvPr id="3" name="Pladsholder til indhold 2"/>
          <p:cNvSpPr>
            <a:spLocks noGrp="1"/>
          </p:cNvSpPr>
          <p:nvPr>
            <p:ph idx="1"/>
          </p:nvPr>
        </p:nvSpPr>
        <p:spPr/>
        <p:txBody>
          <a:bodyPr/>
          <a:lstStyle/>
          <a:p>
            <a:r>
              <a:rPr lang="da-DK" dirty="0" smtClean="0"/>
              <a:t>Praktikbonus</a:t>
            </a:r>
          </a:p>
          <a:p>
            <a:pPr lvl="1"/>
            <a:r>
              <a:rPr lang="da-DK" dirty="0" smtClean="0"/>
              <a:t>Har en virksomhed i 2017, flere elever end i de tre foregående år udløser det en bonus på op til 15.000 kr.</a:t>
            </a:r>
          </a:p>
          <a:p>
            <a:pPr lvl="1"/>
            <a:r>
              <a:rPr lang="da-DK" dirty="0" smtClean="0"/>
              <a:t>Udbetales automatisk i 2018.</a:t>
            </a:r>
          </a:p>
          <a:p>
            <a:pPr marL="457200" lvl="1" indent="0">
              <a:buNone/>
            </a:pPr>
            <a:endParaRPr lang="da-DK" dirty="0" smtClean="0"/>
          </a:p>
          <a:p>
            <a:r>
              <a:rPr lang="da-DK" dirty="0" smtClean="0"/>
              <a:t>Fordelsbonus</a:t>
            </a:r>
          </a:p>
          <a:p>
            <a:pPr lvl="1"/>
            <a:r>
              <a:rPr lang="da-DK" dirty="0" smtClean="0"/>
              <a:t>Uddannelsesaftaler indgået i 2017 og fremefter kan udløse en bonus på maks. 5.000 kr.</a:t>
            </a:r>
          </a:p>
          <a:p>
            <a:pPr lvl="1"/>
            <a:r>
              <a:rPr lang="da-DK" dirty="0" smtClean="0"/>
              <a:t>Udbetales medio 2018</a:t>
            </a:r>
          </a:p>
          <a:p>
            <a:endParaRPr lang="da-DK" dirty="0"/>
          </a:p>
        </p:txBody>
      </p:sp>
    </p:spTree>
    <p:extLst>
      <p:ext uri="{BB962C8B-B14F-4D97-AF65-F5344CB8AC3E}">
        <p14:creationId xmlns:p14="http://schemas.microsoft.com/office/powerpoint/2010/main" val="4092909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Nyt </a:t>
            </a:r>
            <a:r>
              <a:rPr lang="da-DK" dirty="0"/>
              <a:t>AUB-bidrag </a:t>
            </a:r>
            <a:r>
              <a:rPr lang="da-DK" dirty="0" smtClean="0"/>
              <a:t>fra 1.1.2018</a:t>
            </a:r>
            <a:endParaRPr lang="da-DK" dirty="0"/>
          </a:p>
        </p:txBody>
      </p:sp>
      <p:sp>
        <p:nvSpPr>
          <p:cNvPr id="3" name="Pladsholder til indhold 2"/>
          <p:cNvSpPr>
            <a:spLocks noGrp="1"/>
          </p:cNvSpPr>
          <p:nvPr>
            <p:ph idx="1"/>
          </p:nvPr>
        </p:nvSpPr>
        <p:spPr>
          <a:xfrm>
            <a:off x="323528" y="1700808"/>
            <a:ext cx="8496944" cy="4968552"/>
          </a:xfrm>
        </p:spPr>
        <p:txBody>
          <a:bodyPr/>
          <a:lstStyle/>
          <a:p>
            <a:r>
              <a:rPr lang="da-DK" dirty="0" smtClean="0"/>
              <a:t>Fra 2018 bliver en del af indbetalingen til AUB afhængig af, hvor mange elever virksomheden uddanner og antallet af faglærte ansatte. </a:t>
            </a:r>
          </a:p>
          <a:p>
            <a:r>
              <a:rPr lang="da-DK" dirty="0" smtClean="0"/>
              <a:t>Hver manglende helårselev koster 27.000 kr.</a:t>
            </a:r>
          </a:p>
          <a:p>
            <a:r>
              <a:rPr lang="da-DK" dirty="0" smtClean="0"/>
              <a:t>Uddanner en virksomhed ”for mange” elever, får den til gengæld et tilskud</a:t>
            </a:r>
            <a:r>
              <a:rPr lang="da-DK" dirty="0"/>
              <a:t>. </a:t>
            </a:r>
            <a:endParaRPr lang="da-DK" dirty="0" smtClean="0"/>
          </a:p>
          <a:p>
            <a:r>
              <a:rPr lang="da-DK" dirty="0" smtClean="0"/>
              <a:t>I </a:t>
            </a:r>
            <a:r>
              <a:rPr lang="da-DK" dirty="0"/>
              <a:t>efteråret 2017 vil virksomheder omfattet af ordningen modtage en pjece, der nærmere beskriver indholdet i den praktikpladsafhængige AUB-bidragsordning. </a:t>
            </a:r>
          </a:p>
          <a:p>
            <a:r>
              <a:rPr lang="da-DK" dirty="0"/>
              <a:t>I foråret 2018 vil virksomhederne modtage en forskudsopgørelse, der viser hvor mange elever virksomheden skal have ansat for at opfylde sin måluddannelsesratio. </a:t>
            </a:r>
          </a:p>
          <a:p>
            <a:endParaRPr lang="da-DK" dirty="0"/>
          </a:p>
          <a:p>
            <a:pPr marL="0" indent="0">
              <a:buNone/>
              <a:tabLst>
                <a:tab pos="6096000" algn="l"/>
              </a:tabLst>
            </a:pPr>
            <a:endParaRPr lang="da-DK" dirty="0"/>
          </a:p>
        </p:txBody>
      </p:sp>
    </p:spTree>
    <p:extLst>
      <p:ext uri="{BB962C8B-B14F-4D97-AF65-F5344CB8AC3E}">
        <p14:creationId xmlns:p14="http://schemas.microsoft.com/office/powerpoint/2010/main" val="15672061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Delaftaler, korte aftaler og VFP</a:t>
            </a:r>
            <a:endParaRPr lang="da-DK" dirty="0"/>
          </a:p>
        </p:txBody>
      </p:sp>
      <p:sp>
        <p:nvSpPr>
          <p:cNvPr id="3" name="Pladsholder til indhold 2"/>
          <p:cNvSpPr>
            <a:spLocks noGrp="1"/>
          </p:cNvSpPr>
          <p:nvPr>
            <p:ph idx="1"/>
          </p:nvPr>
        </p:nvSpPr>
        <p:spPr/>
        <p:txBody>
          <a:bodyPr/>
          <a:lstStyle/>
          <a:p>
            <a:r>
              <a:rPr lang="da-DK" dirty="0" smtClean="0"/>
              <a:t>En elev og en virksomhed kan kun indgå én delaftale.</a:t>
            </a:r>
          </a:p>
          <a:p>
            <a:endParaRPr lang="da-DK" sz="1000" dirty="0"/>
          </a:p>
          <a:p>
            <a:r>
              <a:rPr lang="da-DK" dirty="0" smtClean="0"/>
              <a:t>En elev og en virksomhed kan kun indgå 2 korte uddannelsesaftaler. </a:t>
            </a:r>
          </a:p>
          <a:p>
            <a:pPr lvl="1"/>
            <a:r>
              <a:rPr lang="da-DK" dirty="0" smtClean="0"/>
              <a:t>LUU kan undtagelsesvis give dispensation til en 3. aftale.</a:t>
            </a:r>
          </a:p>
          <a:p>
            <a:endParaRPr lang="da-DK" sz="1000" dirty="0" smtClean="0"/>
          </a:p>
          <a:p>
            <a:r>
              <a:rPr lang="da-DK" dirty="0" smtClean="0"/>
              <a:t>Gælder kun for aftaler indgået efter 1. januar 2018.</a:t>
            </a:r>
          </a:p>
          <a:p>
            <a:endParaRPr lang="da-DK" dirty="0" smtClean="0"/>
          </a:p>
          <a:p>
            <a:r>
              <a:rPr lang="da-DK" dirty="0" smtClean="0"/>
              <a:t>Virksomhedsforlagt praktik (tidl. VFU) kan kun ske i godkendte virksomheder.</a:t>
            </a:r>
          </a:p>
          <a:p>
            <a:r>
              <a:rPr lang="da-DK" dirty="0" smtClean="0"/>
              <a:t>Begrænses til højst 6 uger af den samlede praktiktid og maks. 3 uger i samme virksomhed.</a:t>
            </a:r>
            <a:endParaRPr lang="da-DK" dirty="0"/>
          </a:p>
        </p:txBody>
      </p:sp>
    </p:spTree>
    <p:extLst>
      <p:ext uri="{BB962C8B-B14F-4D97-AF65-F5344CB8AC3E}">
        <p14:creationId xmlns:p14="http://schemas.microsoft.com/office/powerpoint/2010/main" val="612885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100478">
            <a:off x="480219" y="565750"/>
            <a:ext cx="6540483" cy="4629606"/>
          </a:xfrm>
          <a:ln>
            <a:solidFill>
              <a:schemeClr val="bg2"/>
            </a:solidFill>
          </a:ln>
          <a:effectLst>
            <a:outerShdw blurRad="50800" dist="38100" algn="l" rotWithShape="0">
              <a:prstClr val="black">
                <a:alpha val="40000"/>
              </a:prstClr>
            </a:outerShdw>
          </a:effectLst>
        </p:spPr>
      </p:pic>
      <p:sp>
        <p:nvSpPr>
          <p:cNvPr id="7" name="Rektangel 6"/>
          <p:cNvSpPr/>
          <p:nvPr/>
        </p:nvSpPr>
        <p:spPr>
          <a:xfrm>
            <a:off x="3311537" y="5085184"/>
            <a:ext cx="5544616" cy="1415772"/>
          </a:xfrm>
          <a:prstGeom prst="rect">
            <a:avLst/>
          </a:prstGeom>
        </p:spPr>
        <p:txBody>
          <a:bodyPr wrap="square">
            <a:spAutoFit/>
          </a:bodyPr>
          <a:lstStyle/>
          <a:p>
            <a:pPr>
              <a:spcAft>
                <a:spcPts val="0"/>
              </a:spcAft>
            </a:pPr>
            <a:r>
              <a:rPr lang="da-DK" sz="1400" dirty="0">
                <a:solidFill>
                  <a:schemeClr val="tx1">
                    <a:lumMod val="90000"/>
                    <a:lumOff val="10000"/>
                  </a:schemeClr>
                </a:solidFill>
                <a:latin typeface="Calibri" panose="020F0502020204030204" pitchFamily="34" charset="0"/>
                <a:ea typeface="Calibri" panose="020F0502020204030204" pitchFamily="34" charset="0"/>
              </a:rPr>
              <a:t>LINK: </a:t>
            </a:r>
          </a:p>
          <a:p>
            <a:pPr>
              <a:spcAft>
                <a:spcPts val="0"/>
              </a:spcAft>
            </a:pPr>
            <a:r>
              <a:rPr lang="da-DK" sz="1200" dirty="0">
                <a:solidFill>
                  <a:schemeClr val="tx1">
                    <a:lumMod val="90000"/>
                    <a:lumOff val="10000"/>
                  </a:schemeClr>
                </a:solidFill>
                <a:latin typeface="Calibri" panose="020F0502020204030204" pitchFamily="34" charset="0"/>
                <a:ea typeface="Calibri" panose="020F0502020204030204" pitchFamily="34" charset="0"/>
              </a:rPr>
              <a:t> </a:t>
            </a:r>
          </a:p>
          <a:p>
            <a:r>
              <a:rPr lang="da-DK" sz="1200" u="sng" dirty="0">
                <a:hlinkClick r:id="rId3"/>
              </a:rPr>
              <a:t>http://www.da.dk/bilag/Folder_Hvad%20betyder%20trepartsaftalen%20om%20flere%20fagl%E6rte%20for%20din%20virksomhed_DA_net.pdf</a:t>
            </a:r>
            <a:r>
              <a:rPr lang="da-DK" sz="1200" dirty="0"/>
              <a:t> </a:t>
            </a:r>
          </a:p>
          <a:p>
            <a:r>
              <a:rPr lang="da-DK" sz="1200" dirty="0"/>
              <a:t> </a:t>
            </a:r>
          </a:p>
          <a:p>
            <a:r>
              <a:rPr lang="da-DK" sz="1200" u="sng" dirty="0">
                <a:hlinkClick r:id="rId4"/>
              </a:rPr>
              <a:t>http://www.da.dk/bilag/Pixifolder_Nye%20regler%20for%20praktikpladser_DA_net.pdf</a:t>
            </a:r>
            <a:r>
              <a:rPr lang="da-DK" sz="1200" dirty="0"/>
              <a:t> </a:t>
            </a:r>
          </a:p>
        </p:txBody>
      </p:sp>
    </p:spTree>
    <p:extLst>
      <p:ext uri="{BB962C8B-B14F-4D97-AF65-F5344CB8AC3E}">
        <p14:creationId xmlns:p14="http://schemas.microsoft.com/office/powerpoint/2010/main" val="120253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EUV – ændringer pr. 1.1.2018.</a:t>
            </a:r>
            <a:endParaRPr lang="da-DK" dirty="0"/>
          </a:p>
        </p:txBody>
      </p:sp>
      <p:sp>
        <p:nvSpPr>
          <p:cNvPr id="3" name="Pladsholder til indhold 2"/>
          <p:cNvSpPr>
            <a:spLocks noGrp="1"/>
          </p:cNvSpPr>
          <p:nvPr>
            <p:ph idx="1"/>
          </p:nvPr>
        </p:nvSpPr>
        <p:spPr>
          <a:xfrm>
            <a:off x="179512" y="1700212"/>
            <a:ext cx="8784976" cy="4681115"/>
          </a:xfrm>
        </p:spPr>
        <p:txBody>
          <a:bodyPr/>
          <a:lstStyle/>
          <a:p>
            <a:r>
              <a:rPr lang="da-DK" dirty="0"/>
              <a:t>Den obligatoriske individuelle afkortning af skoleundervisningen ophæves. Det betyder, at eleven har ret til men ikke pligt til merit.</a:t>
            </a:r>
          </a:p>
          <a:p>
            <a:r>
              <a:rPr lang="da-DK" dirty="0"/>
              <a:t>Maksimumgrænsen på to års praktikuddannelse ophæves. Det betyder, at elever med en praktikuddannelse på mere end to år ikke </a:t>
            </a:r>
            <a:r>
              <a:rPr lang="da-DK" u="sng" dirty="0"/>
              <a:t>skal</a:t>
            </a:r>
            <a:r>
              <a:rPr lang="da-DK" dirty="0"/>
              <a:t> have afkortet deres praktikuddannelse.</a:t>
            </a:r>
          </a:p>
          <a:p>
            <a:r>
              <a:rPr lang="da-DK" dirty="0"/>
              <a:t>Elever, der kun mangler et certifikatfag (fx førstehjælp, arbejdsmiljø) for at opfylde overgangskravene, får mulighed for at følge undervisningen og afslutte certifikatfaget på grundforløbet, samtidig med at eleverne følger undervisningen i hovedforløbet.</a:t>
            </a:r>
          </a:p>
          <a:p>
            <a:r>
              <a:rPr lang="da-DK" dirty="0"/>
              <a:t>Tid brugt på RKV skal ikke længere fratrækkes undervisningstiden. Samtidig nedsættes den maksimale varighed af </a:t>
            </a:r>
            <a:r>
              <a:rPr lang="da-DK" dirty="0" err="1"/>
              <a:t>RKV’en</a:t>
            </a:r>
            <a:r>
              <a:rPr lang="da-DK" dirty="0"/>
              <a:t> fra 10 dage til 5 dage.</a:t>
            </a:r>
          </a:p>
        </p:txBody>
      </p:sp>
    </p:spTree>
    <p:extLst>
      <p:ext uri="{BB962C8B-B14F-4D97-AF65-F5344CB8AC3E}">
        <p14:creationId xmlns:p14="http://schemas.microsoft.com/office/powerpoint/2010/main" val="359248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EUV – ændringer pr. 1.1.2018.</a:t>
            </a:r>
            <a:endParaRPr lang="da-DK" dirty="0"/>
          </a:p>
        </p:txBody>
      </p:sp>
      <p:sp>
        <p:nvSpPr>
          <p:cNvPr id="3" name="Pladsholder til indhold 2"/>
          <p:cNvSpPr>
            <a:spLocks noGrp="1"/>
          </p:cNvSpPr>
          <p:nvPr>
            <p:ph idx="1"/>
          </p:nvPr>
        </p:nvSpPr>
        <p:spPr>
          <a:xfrm>
            <a:off x="179512" y="1700212"/>
            <a:ext cx="8784976" cy="4681115"/>
          </a:xfrm>
        </p:spPr>
        <p:txBody>
          <a:bodyPr/>
          <a:lstStyle/>
          <a:p>
            <a:r>
              <a:rPr lang="da-DK" dirty="0" smtClean="0"/>
              <a:t>Voksne </a:t>
            </a:r>
            <a:r>
              <a:rPr lang="da-DK" dirty="0"/>
              <a:t>elever, der ikke ønsker individuel afkortning, skal </a:t>
            </a:r>
            <a:r>
              <a:rPr lang="da-DK" dirty="0" smtClean="0"/>
              <a:t>tilbydes </a:t>
            </a:r>
            <a:r>
              <a:rPr lang="da-DK" dirty="0"/>
              <a:t>undervisning på højere niveauer eller anden relevant faglig undervisning. </a:t>
            </a:r>
            <a:endParaRPr lang="da-DK" dirty="0" smtClean="0"/>
          </a:p>
          <a:p>
            <a:endParaRPr lang="da-DK" dirty="0"/>
          </a:p>
          <a:p>
            <a:r>
              <a:rPr lang="da-DK" dirty="0" smtClean="0"/>
              <a:t>Praktikuddannelsen for EUV 2 elever skal ikke, </a:t>
            </a:r>
            <a:r>
              <a:rPr lang="da-DK" dirty="0"/>
              <a:t>men kan </a:t>
            </a:r>
            <a:r>
              <a:rPr lang="da-DK" dirty="0" smtClean="0"/>
              <a:t>afkortes. Dermed </a:t>
            </a:r>
            <a:r>
              <a:rPr lang="da-DK" dirty="0"/>
              <a:t>ligestilles med de unge. </a:t>
            </a:r>
          </a:p>
          <a:p>
            <a:r>
              <a:rPr lang="da-DK" dirty="0" smtClean="0"/>
              <a:t>De </a:t>
            </a:r>
            <a:r>
              <a:rPr lang="da-DK" dirty="0"/>
              <a:t>almindelige regler om godskrivning af praktikuddannelsen finder anvendelse. </a:t>
            </a:r>
          </a:p>
          <a:p>
            <a:endParaRPr lang="da-DK" dirty="0"/>
          </a:p>
          <a:p>
            <a:endParaRPr lang="da-DK" dirty="0"/>
          </a:p>
        </p:txBody>
      </p:sp>
    </p:spTree>
    <p:extLst>
      <p:ext uri="{BB962C8B-B14F-4D97-AF65-F5344CB8AC3E}">
        <p14:creationId xmlns:p14="http://schemas.microsoft.com/office/powerpoint/2010/main" val="20379551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æsentation4">
  <a:themeElements>
    <a:clrScheme name="Præsentation4 14">
      <a:dk1>
        <a:srgbClr val="061843"/>
      </a:dk1>
      <a:lt1>
        <a:srgbClr val="FFFFFF"/>
      </a:lt1>
      <a:dk2>
        <a:srgbClr val="061843"/>
      </a:dk2>
      <a:lt2>
        <a:srgbClr val="808080"/>
      </a:lt2>
      <a:accent1>
        <a:srgbClr val="C90015"/>
      </a:accent1>
      <a:accent2>
        <a:srgbClr val="061843"/>
      </a:accent2>
      <a:accent3>
        <a:srgbClr val="FFFFFF"/>
      </a:accent3>
      <a:accent4>
        <a:srgbClr val="041338"/>
      </a:accent4>
      <a:accent5>
        <a:srgbClr val="E1AAAA"/>
      </a:accent5>
      <a:accent6>
        <a:srgbClr val="05153C"/>
      </a:accent6>
      <a:hlink>
        <a:srgbClr val="A7ABAC"/>
      </a:hlink>
      <a:folHlink>
        <a:srgbClr val="FF758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æ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æsentat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æsentat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æsentat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æsentat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æsentat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æsentat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æsentat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æsentat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æsentat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æsentat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æsentat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æsentation4 13">
        <a:dk1>
          <a:srgbClr val="061843"/>
        </a:dk1>
        <a:lt1>
          <a:srgbClr val="FFFFFF"/>
        </a:lt1>
        <a:dk2>
          <a:srgbClr val="061843"/>
        </a:dk2>
        <a:lt2>
          <a:srgbClr val="808080"/>
        </a:lt2>
        <a:accent1>
          <a:srgbClr val="C90015"/>
        </a:accent1>
        <a:accent2>
          <a:srgbClr val="333399"/>
        </a:accent2>
        <a:accent3>
          <a:srgbClr val="FFFFFF"/>
        </a:accent3>
        <a:accent4>
          <a:srgbClr val="041338"/>
        </a:accent4>
        <a:accent5>
          <a:srgbClr val="E1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æsentation4 14">
        <a:dk1>
          <a:srgbClr val="061843"/>
        </a:dk1>
        <a:lt1>
          <a:srgbClr val="FFFFFF"/>
        </a:lt1>
        <a:dk2>
          <a:srgbClr val="061843"/>
        </a:dk2>
        <a:lt2>
          <a:srgbClr val="808080"/>
        </a:lt2>
        <a:accent1>
          <a:srgbClr val="C90015"/>
        </a:accent1>
        <a:accent2>
          <a:srgbClr val="061843"/>
        </a:accent2>
        <a:accent3>
          <a:srgbClr val="FFFFFF"/>
        </a:accent3>
        <a:accent4>
          <a:srgbClr val="041338"/>
        </a:accent4>
        <a:accent5>
          <a:srgbClr val="E1AAAA"/>
        </a:accent5>
        <a:accent6>
          <a:srgbClr val="05153C"/>
        </a:accent6>
        <a:hlink>
          <a:srgbClr val="A7ABAC"/>
        </a:hlink>
        <a:folHlink>
          <a:srgbClr val="FF75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Præsentation4</Template>
  <TotalTime>6226</TotalTime>
  <Words>1258</Words>
  <Application>Microsoft Office PowerPoint</Application>
  <PresentationFormat>Skærmshow (4:3)</PresentationFormat>
  <Paragraphs>155</Paragraphs>
  <Slides>39</Slides>
  <Notes>6</Notes>
  <HiddenSlides>1</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39</vt:i4>
      </vt:variant>
    </vt:vector>
  </HeadingPairs>
  <TitlesOfParts>
    <vt:vector size="43" baseType="lpstr">
      <vt:lpstr>Arial</vt:lpstr>
      <vt:lpstr>Calibri</vt:lpstr>
      <vt:lpstr>Verdana</vt:lpstr>
      <vt:lpstr>Præsentation4</vt:lpstr>
      <vt:lpstr>PowerPoint-præsentation</vt:lpstr>
      <vt:lpstr>Program</vt:lpstr>
      <vt:lpstr>Trepartsaftalen</vt:lpstr>
      <vt:lpstr>Bonusordninger</vt:lpstr>
      <vt:lpstr>Nyt AUB-bidrag fra 1.1.2018</vt:lpstr>
      <vt:lpstr>Delaftaler, korte aftaler og VFP</vt:lpstr>
      <vt:lpstr>PowerPoint-præsentation</vt:lpstr>
      <vt:lpstr>EUV – ændringer pr. 1.1.2018.</vt:lpstr>
      <vt:lpstr>EUV – ændringer pr. 1.1.2018.</vt:lpstr>
      <vt:lpstr>PowerPoint-præsentation</vt:lpstr>
      <vt:lpstr>Svendeprøver</vt:lpstr>
      <vt:lpstr>Produktionsskolebaseret erhvervsuddannelse - PBE</vt:lpstr>
      <vt:lpstr>PBE</vt:lpstr>
      <vt:lpstr>PowerPoint-præsentation</vt:lpstr>
      <vt:lpstr>PowerPoint-præsentation</vt:lpstr>
      <vt:lpstr>PowerPoint-præsentation</vt:lpstr>
      <vt:lpstr>PowerPoint-præsentation</vt:lpstr>
      <vt:lpstr>PowerPoint-præsentation</vt:lpstr>
      <vt:lpstr>Hvorfor?</vt:lpstr>
      <vt:lpstr>Elevernes begrundelser for at indgå en kort uddannelsesaftale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Lufttæthed</vt:lpstr>
      <vt:lpstr>PowerPoint-præsentation</vt:lpstr>
      <vt:lpstr>Lufttæthed</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TUR/BU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ks</dc:creator>
  <cp:lastModifiedBy>Jacob Vad</cp:lastModifiedBy>
  <cp:revision>415</cp:revision>
  <cp:lastPrinted>2015-10-06T13:39:58Z</cp:lastPrinted>
  <dcterms:created xsi:type="dcterms:W3CDTF">2008-06-03T10:08:23Z</dcterms:created>
  <dcterms:modified xsi:type="dcterms:W3CDTF">2017-10-12T06:47:50Z</dcterms:modified>
</cp:coreProperties>
</file>