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56" r:id="rId3"/>
    <p:sldId id="257" r:id="rId4"/>
    <p:sldId id="260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0" r:id="rId18"/>
    <p:sldId id="276" r:id="rId19"/>
    <p:sldId id="272" r:id="rId20"/>
    <p:sldId id="273" r:id="rId21"/>
    <p:sldId id="274" r:id="rId22"/>
    <p:sldId id="275" r:id="rId23"/>
    <p:sldId id="282" r:id="rId24"/>
    <p:sldId id="283" r:id="rId25"/>
    <p:sldId id="280" r:id="rId26"/>
    <p:sldId id="281" r:id="rId27"/>
    <p:sldId id="284" r:id="rId28"/>
    <p:sldId id="279" r:id="rId29"/>
    <p:sldId id="278" r:id="rId30"/>
    <p:sldId id="277" r:id="rId31"/>
    <p:sldId id="285" r:id="rId32"/>
    <p:sldId id="287" r:id="rId33"/>
    <p:sldId id="288" r:id="rId34"/>
    <p:sldId id="286" r:id="rId35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78" d="100"/>
          <a:sy n="78" d="100"/>
        </p:scale>
        <p:origin x="4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3C418-E3D1-412D-90ED-70517F160C6E}" type="datetimeFigureOut">
              <a:rPr lang="da-DK" smtClean="0"/>
              <a:t>06-10-2017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5FFD-870F-47AD-8E28-37407798282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1228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3C418-E3D1-412D-90ED-70517F160C6E}" type="datetimeFigureOut">
              <a:rPr lang="da-DK" smtClean="0"/>
              <a:t>06-10-2017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5FFD-870F-47AD-8E28-37407798282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5741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3C418-E3D1-412D-90ED-70517F160C6E}" type="datetimeFigureOut">
              <a:rPr lang="da-DK" smtClean="0"/>
              <a:t>06-10-2017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5FFD-870F-47AD-8E28-37407798282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84280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3C418-E3D1-412D-90ED-70517F160C6E}" type="datetimeFigureOut">
              <a:rPr lang="da-DK" smtClean="0"/>
              <a:t>06-10-2017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5FFD-870F-47AD-8E28-37407798282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1662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3C418-E3D1-412D-90ED-70517F160C6E}" type="datetimeFigureOut">
              <a:rPr lang="da-DK" smtClean="0"/>
              <a:t>06-10-2017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5FFD-870F-47AD-8E28-37407798282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62419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3C418-E3D1-412D-90ED-70517F160C6E}" type="datetimeFigureOut">
              <a:rPr lang="da-DK" smtClean="0"/>
              <a:t>06-10-2017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5FFD-870F-47AD-8E28-37407798282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22012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3C418-E3D1-412D-90ED-70517F160C6E}" type="datetimeFigureOut">
              <a:rPr lang="da-DK" smtClean="0"/>
              <a:t>06-10-2017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5FFD-870F-47AD-8E28-37407798282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64576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3C418-E3D1-412D-90ED-70517F160C6E}" type="datetimeFigureOut">
              <a:rPr lang="da-DK" smtClean="0"/>
              <a:t>06-10-2017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5FFD-870F-47AD-8E28-37407798282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01928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3C418-E3D1-412D-90ED-70517F160C6E}" type="datetimeFigureOut">
              <a:rPr lang="da-DK" smtClean="0"/>
              <a:t>06-10-2017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5FFD-870F-47AD-8E28-37407798282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29828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3C418-E3D1-412D-90ED-70517F160C6E}" type="datetimeFigureOut">
              <a:rPr lang="da-DK" smtClean="0"/>
              <a:t>06-10-2017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5FFD-870F-47AD-8E28-37407798282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41117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3C418-E3D1-412D-90ED-70517F160C6E}" type="datetimeFigureOut">
              <a:rPr lang="da-DK" smtClean="0"/>
              <a:t>06-10-2017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5FFD-870F-47AD-8E28-37407798282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81759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3C418-E3D1-412D-90ED-70517F160C6E}" type="datetimeFigureOut">
              <a:rPr lang="da-DK" smtClean="0"/>
              <a:t>06-10-2017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05FFD-870F-47AD-8E28-37407798282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45954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10" Type="http://schemas.openxmlformats.org/officeDocument/2006/relationships/image" Target="../media/image19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emf"/><Relationship Id="rId4" Type="http://schemas.openxmlformats.org/officeDocument/2006/relationships/package" Target="../embeddings/Microsoft_Word-dokument1.docx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skills2018.com/news/novelty/euroskills-budapest-2018-26-28-september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060" y="1938414"/>
            <a:ext cx="3294528" cy="327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8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2001795" y="1626259"/>
            <a:ext cx="692802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400" b="1" i="0" u="none" strike="noStrike" baseline="0" dirty="0" smtClean="0">
                <a:latin typeface="Calibri-Bold"/>
              </a:rPr>
              <a:t>Fordelsuddannelser 2017</a:t>
            </a:r>
          </a:p>
          <a:p>
            <a:endParaRPr lang="da-DK" sz="2400" b="1" i="0" u="none" strike="noStrike" baseline="0" dirty="0" smtClean="0">
              <a:latin typeface="Calibri-Bold"/>
            </a:endParaRPr>
          </a:p>
          <a:p>
            <a:r>
              <a:rPr lang="da-DK" b="1" i="1" u="none" strike="noStrike" baseline="0" dirty="0" smtClean="0">
                <a:latin typeface="Garamond" panose="02020404030301010803" pitchFamily="18" charset="0"/>
              </a:rPr>
              <a:t>Anlægsstruktør, bygningsstruktør og brolægger</a:t>
            </a:r>
          </a:p>
          <a:p>
            <a:r>
              <a:rPr lang="da-DK" b="1" i="1" u="none" strike="noStrike" baseline="0" dirty="0" smtClean="0">
                <a:latin typeface="Garamond" panose="02020404030301010803" pitchFamily="18" charset="0"/>
              </a:rPr>
              <a:t>Tagdækker</a:t>
            </a:r>
          </a:p>
          <a:p>
            <a:endParaRPr lang="da-DK" b="0" i="0" u="none" strike="noStrike" baseline="0" dirty="0" smtClean="0">
              <a:latin typeface="Garamond" panose="02020404030301010803" pitchFamily="18" charset="0"/>
            </a:endParaRPr>
          </a:p>
          <a:p>
            <a:r>
              <a:rPr lang="da-DK" b="0" i="0" u="none" strike="noStrike" baseline="0" dirty="0" smtClean="0">
                <a:latin typeface="Garamond" panose="02020404030301010803" pitchFamily="18" charset="0"/>
              </a:rPr>
              <a:t>Teknisk isolatør</a:t>
            </a:r>
          </a:p>
          <a:p>
            <a:r>
              <a:rPr lang="da-DK" b="0" i="0" u="none" strike="noStrike" baseline="0" dirty="0" smtClean="0">
                <a:latin typeface="Garamond" panose="02020404030301010803" pitchFamily="18" charset="0"/>
              </a:rPr>
              <a:t>Træfagenes byggeuddannelse</a:t>
            </a:r>
          </a:p>
        </p:txBody>
      </p:sp>
    </p:spTree>
    <p:extLst>
      <p:ext uri="{BB962C8B-B14F-4D97-AF65-F5344CB8AC3E}">
        <p14:creationId xmlns:p14="http://schemas.microsoft.com/office/powerpoint/2010/main" val="3942838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141" y="264888"/>
            <a:ext cx="6121717" cy="632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06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255373" y="-1308647"/>
            <a:ext cx="11862486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 smtClean="0"/>
          </a:p>
          <a:p>
            <a:r>
              <a:rPr lang="da-DK" sz="1600" b="1" dirty="0" smtClean="0"/>
              <a:t>Talentfulde elever mødes i internationalt træf på den jyske hede</a:t>
            </a:r>
          </a:p>
          <a:p>
            <a:endParaRPr lang="da-DK" sz="1600" dirty="0" smtClean="0"/>
          </a:p>
          <a:p>
            <a:r>
              <a:rPr lang="da-DK" sz="1600" dirty="0" smtClean="0"/>
              <a:t>I de første dage af juli afholder Herningsholm Erhvervsskole den årlige </a:t>
            </a:r>
            <a:r>
              <a:rPr lang="da-DK" sz="1600" dirty="0" err="1" smtClean="0"/>
              <a:t>Talentcamp</a:t>
            </a:r>
            <a:r>
              <a:rPr lang="da-DK" sz="1600" dirty="0" smtClean="0"/>
              <a:t> for elever med et særligt talent for deres fag. Træffet har internationalt snit.</a:t>
            </a:r>
          </a:p>
          <a:p>
            <a:endParaRPr lang="da-DK" sz="1600" dirty="0" smtClean="0"/>
          </a:p>
          <a:p>
            <a:r>
              <a:rPr lang="da-DK" sz="1600" dirty="0" smtClean="0"/>
              <a:t>Nogle af landets dygtigste elever inden for fagene tømrer, snedker, maskinsnedker, murer, flisemurer og industritekniker samles i dagene 3.-7. juli på Herningsholm Erhvervsskole.</a:t>
            </a:r>
          </a:p>
          <a:p>
            <a:endParaRPr lang="da-DK" sz="1600" dirty="0" smtClean="0"/>
          </a:p>
          <a:p>
            <a:r>
              <a:rPr lang="da-DK" sz="1600" dirty="0" smtClean="0"/>
              <a:t>Der er for andet år i træk udenlandsk deltagelse, idet dygtige unge fra så forskellige lande som Indien, Ungarn, Rusland, Hviderusland og England er med. I alt er 75 deltagere tilmeldt begivenheden.</a:t>
            </a:r>
          </a:p>
          <a:p>
            <a:endParaRPr lang="da-DK" sz="1600" dirty="0" smtClean="0"/>
          </a:p>
          <a:p>
            <a:r>
              <a:rPr lang="da-DK" sz="1600" b="1" dirty="0" smtClean="0"/>
              <a:t>Undervisning, træning og faglig stolthed</a:t>
            </a:r>
          </a:p>
          <a:p>
            <a:r>
              <a:rPr lang="da-DK" sz="1600" dirty="0" smtClean="0"/>
              <a:t>De unge håndværkere bliver udfordret i deres respektive fag, og de får undervisning af engagerede faglærere.</a:t>
            </a:r>
          </a:p>
          <a:p>
            <a:endParaRPr lang="da-DK" sz="1600" dirty="0" smtClean="0"/>
          </a:p>
          <a:p>
            <a:r>
              <a:rPr lang="da-DK" sz="1600" dirty="0" smtClean="0"/>
              <a:t>Elleve af deltagerne er med for at træne til World Skills, verdensmesterskaberne for unge håndværkere, i Abu Dhabi i oktober – blandt dem tre danskere: en murer, en flisemurer og en tømrer. Desuden får de unge et ekstra skud motivation, og deres faglige stolthed højnes.</a:t>
            </a:r>
          </a:p>
          <a:p>
            <a:endParaRPr lang="da-DK" sz="1600" dirty="0" smtClean="0"/>
          </a:p>
          <a:p>
            <a:r>
              <a:rPr lang="da-DK" sz="1600" dirty="0" smtClean="0"/>
              <a:t>Årets </a:t>
            </a:r>
            <a:r>
              <a:rPr lang="da-DK" sz="1600" dirty="0" err="1" smtClean="0"/>
              <a:t>sommercamp</a:t>
            </a:r>
            <a:r>
              <a:rPr lang="da-DK" sz="1600" dirty="0" smtClean="0"/>
              <a:t> for talenter er arrangeret af Herningsholm Erhvervsskole, og det er fjerde gang, den finder sted. Under </a:t>
            </a:r>
            <a:r>
              <a:rPr lang="da-DK" sz="1600" dirty="0" err="1" smtClean="0"/>
              <a:t>campen</a:t>
            </a:r>
            <a:r>
              <a:rPr lang="da-DK" sz="1600" dirty="0" smtClean="0"/>
              <a:t> kan deltagerne bo på skolens skolehjem, og om aftenen er der forskellige sociale aktiviteter.</a:t>
            </a:r>
          </a:p>
          <a:p>
            <a:endParaRPr lang="da-DK" sz="1600" dirty="0" smtClean="0"/>
          </a:p>
          <a:p>
            <a:r>
              <a:rPr lang="da-DK" sz="1600" dirty="0" err="1" smtClean="0"/>
              <a:t>Talentcampen</a:t>
            </a:r>
            <a:r>
              <a:rPr lang="da-DK" sz="1600" dirty="0" smtClean="0"/>
              <a:t> fungerer som erhvervsrettet påbygning, så virksomheder kan få lønrefusion, mens deres elever er af sted.</a:t>
            </a: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1900462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53867">
            <a:off x="522513" y="720297"/>
            <a:ext cx="3227762" cy="1882861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280" y="444844"/>
            <a:ext cx="3743215" cy="2183542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3373">
            <a:off x="8081318" y="817778"/>
            <a:ext cx="3684373" cy="2149218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01" y="2312874"/>
            <a:ext cx="3831168" cy="2234848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690" y="2865895"/>
            <a:ext cx="3586142" cy="2091916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155" y="4279042"/>
            <a:ext cx="4159812" cy="2426557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2" y="4480012"/>
            <a:ext cx="3601037" cy="2100605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000" y="4106577"/>
            <a:ext cx="3947586" cy="2630079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069" y="2327123"/>
            <a:ext cx="3231353" cy="215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94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721709" y="1136823"/>
            <a:ext cx="761176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da-DK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da-DK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Nyt fra sekretariatet v/John Hvass</a:t>
            </a:r>
          </a:p>
          <a:p>
            <a:pPr>
              <a:spcAft>
                <a:spcPts val="0"/>
              </a:spcAft>
            </a:pPr>
            <a:endParaRPr lang="da-DK" b="1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828040">
              <a:spcAft>
                <a:spcPts val="0"/>
              </a:spcAft>
            </a:pPr>
            <a:r>
              <a:rPr lang="da-DK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Fællesgrundforløbsprøve/ IPraxis</a:t>
            </a:r>
          </a:p>
          <a:p>
            <a:pPr indent="828040">
              <a:spcAft>
                <a:spcPts val="0"/>
              </a:spcAft>
            </a:pPr>
            <a:r>
              <a:rPr lang="da-DK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GF 1 </a:t>
            </a:r>
          </a:p>
          <a:p>
            <a:pPr indent="828040">
              <a:spcAft>
                <a:spcPts val="0"/>
              </a:spcAft>
            </a:pPr>
            <a:r>
              <a:rPr lang="da-DK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Svendeprøver </a:t>
            </a:r>
          </a:p>
          <a:p>
            <a:pPr indent="828040">
              <a:spcAft>
                <a:spcPts val="0"/>
              </a:spcAft>
            </a:pPr>
            <a:r>
              <a:rPr lang="da-DK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DM 2018 </a:t>
            </a:r>
          </a:p>
          <a:p>
            <a:pPr indent="828040">
              <a:spcAft>
                <a:spcPts val="0"/>
              </a:spcAft>
            </a:pPr>
            <a:r>
              <a:rPr lang="da-DK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Uddannelsesordninger</a:t>
            </a:r>
          </a:p>
          <a:p>
            <a:pPr indent="828040">
              <a:spcAft>
                <a:spcPts val="0"/>
              </a:spcAft>
            </a:pPr>
            <a:r>
              <a:rPr lang="da-DK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Statistikker </a:t>
            </a:r>
          </a:p>
          <a:p>
            <a:pPr indent="828040">
              <a:spcAft>
                <a:spcPts val="0"/>
              </a:spcAft>
            </a:pPr>
            <a:r>
              <a:rPr lang="da-DK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AUB brolægger</a:t>
            </a:r>
          </a:p>
          <a:p>
            <a:pPr>
              <a:spcAft>
                <a:spcPts val="0"/>
              </a:spcAft>
            </a:pPr>
            <a:r>
              <a:rPr lang="da-DK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            </a:t>
            </a:r>
            <a:r>
              <a:rPr lang="da-DK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Fælles AUB for BU </a:t>
            </a:r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060" y="1944998"/>
            <a:ext cx="1655805" cy="165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06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235676" y="252238"/>
            <a:ext cx="7620000" cy="493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spcAft>
                <a:spcPts val="0"/>
              </a:spcAft>
            </a:pPr>
            <a:r>
              <a:rPr lang="da-DK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Skabelon til udarbejdelse af fælles standard for indhold og niveau i grundforløbsprøven, anlægs-, bygningsstruktør og brolægger. </a:t>
            </a:r>
            <a:endParaRPr lang="da-DK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235676" y="1350546"/>
            <a:ext cx="9135762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spcAft>
                <a:spcPts val="0"/>
              </a:spcAft>
            </a:pPr>
            <a:r>
              <a:rPr lang="da-DK" sz="1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Grundforløbsprøven er en prøve i det uddannelsesspecifikke fag og danner grundlag for bedømmelse af elevens opfyldelse af de faglige krav, der er i grundforløbet, og som eleven skal opfylde forud for undervisningen i hovedforløbet.</a:t>
            </a:r>
            <a:endParaRPr lang="da-DK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272" y="2443710"/>
            <a:ext cx="3917235" cy="2732871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466" y="2443710"/>
            <a:ext cx="3744972" cy="263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100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4095924"/>
              </p:ext>
            </p:extLst>
          </p:nvPr>
        </p:nvGraphicFramePr>
        <p:xfrm>
          <a:off x="3027363" y="630238"/>
          <a:ext cx="6135687" cy="559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Dokument" r:id="rId4" imgW="6135427" imgH="5596832" progId="Word.Document.12">
                  <p:embed/>
                </p:oleObj>
              </mc:Choice>
              <mc:Fallback>
                <p:oleObj name="Dokument" r:id="rId4" imgW="6135427" imgH="559683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27363" y="630238"/>
                        <a:ext cx="6135687" cy="559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5363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779" y="0"/>
            <a:ext cx="6026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94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312" y="510746"/>
            <a:ext cx="7776519" cy="583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86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982" y="0"/>
            <a:ext cx="5722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57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3048000" y="514036"/>
            <a:ext cx="6096000" cy="58299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da-DK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Fælles LUU konference d. 4. oktober 2017</a:t>
            </a:r>
            <a:endParaRPr lang="da-DK" sz="12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da-DK" sz="14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da-DK" sz="12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da-DK" sz="14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Faglig del struktør, brolægger og tagdækker</a:t>
            </a:r>
            <a:endParaRPr lang="da-DK" sz="12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da-DK" sz="14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		</a:t>
            </a:r>
            <a:endParaRPr lang="da-DK" sz="12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da-DK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Velkomst v/det faglige udvalg </a:t>
            </a:r>
          </a:p>
          <a:p>
            <a:pPr>
              <a:spcAft>
                <a:spcPts val="0"/>
              </a:spcAft>
            </a:pPr>
            <a:r>
              <a:rPr lang="da-DK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da-DK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Nyt fra de faglige udvalg v/ Jesper Juul Sørensen</a:t>
            </a:r>
          </a:p>
          <a:p>
            <a:pPr>
              <a:spcAft>
                <a:spcPts val="0"/>
              </a:spcAft>
            </a:pPr>
            <a:r>
              <a:rPr lang="da-DK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EM 2018</a:t>
            </a:r>
          </a:p>
          <a:p>
            <a:pPr indent="828040">
              <a:spcAft>
                <a:spcPts val="0"/>
              </a:spcAft>
            </a:pPr>
            <a:r>
              <a:rPr lang="da-DK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Medaljeoversigt </a:t>
            </a:r>
          </a:p>
          <a:p>
            <a:pPr>
              <a:spcAft>
                <a:spcPts val="0"/>
              </a:spcAft>
            </a:pPr>
            <a:r>
              <a:rPr lang="da-DK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Udpegninger af skuemester og LUU medlemmer</a:t>
            </a:r>
          </a:p>
          <a:p>
            <a:pPr>
              <a:spcAft>
                <a:spcPts val="0"/>
              </a:spcAft>
            </a:pPr>
            <a:r>
              <a:rPr lang="da-DK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Uddannelsesaftaleformer</a:t>
            </a:r>
          </a:p>
          <a:p>
            <a:pPr>
              <a:spcAft>
                <a:spcPts val="0"/>
              </a:spcAft>
            </a:pPr>
            <a:r>
              <a:rPr lang="da-DK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Fordelsuddannelser 2017</a:t>
            </a:r>
          </a:p>
          <a:p>
            <a:pPr>
              <a:spcAft>
                <a:spcPts val="0"/>
              </a:spcAft>
            </a:pPr>
            <a:r>
              <a:rPr lang="da-DK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Skuemesterkonference foråret 2018</a:t>
            </a:r>
          </a:p>
          <a:p>
            <a:pPr>
              <a:spcAft>
                <a:spcPts val="0"/>
              </a:spcAft>
            </a:pPr>
            <a:r>
              <a:rPr lang="da-DK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Talent Camp</a:t>
            </a:r>
          </a:p>
          <a:p>
            <a:pPr>
              <a:spcAft>
                <a:spcPts val="0"/>
              </a:spcAft>
            </a:pPr>
            <a:r>
              <a:rPr lang="da-DK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da-DK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da-DK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da-DK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Nyt fra sekretariatet v/John Hvass</a:t>
            </a:r>
          </a:p>
          <a:p>
            <a:pPr indent="828040">
              <a:spcAft>
                <a:spcPts val="0"/>
              </a:spcAft>
            </a:pPr>
            <a:r>
              <a:rPr lang="da-DK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Fællesgrundforløbsprøve </a:t>
            </a:r>
          </a:p>
          <a:p>
            <a:pPr indent="828040">
              <a:spcAft>
                <a:spcPts val="0"/>
              </a:spcAft>
            </a:pPr>
            <a:r>
              <a:rPr lang="da-DK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GF 1 </a:t>
            </a:r>
          </a:p>
          <a:p>
            <a:pPr indent="828040">
              <a:spcAft>
                <a:spcPts val="0"/>
              </a:spcAft>
            </a:pPr>
            <a:r>
              <a:rPr lang="da-DK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IPraxis</a:t>
            </a:r>
          </a:p>
          <a:p>
            <a:pPr indent="828040">
              <a:spcAft>
                <a:spcPts val="0"/>
              </a:spcAft>
            </a:pPr>
            <a:r>
              <a:rPr lang="da-DK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Svendeprøver </a:t>
            </a:r>
          </a:p>
          <a:p>
            <a:pPr indent="828040">
              <a:spcAft>
                <a:spcPts val="0"/>
              </a:spcAft>
            </a:pPr>
            <a:r>
              <a:rPr lang="da-DK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DM 2018 </a:t>
            </a:r>
          </a:p>
          <a:p>
            <a:pPr indent="828040">
              <a:spcAft>
                <a:spcPts val="0"/>
              </a:spcAft>
            </a:pPr>
            <a:r>
              <a:rPr lang="da-DK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Uddannelsesordninger</a:t>
            </a:r>
          </a:p>
          <a:p>
            <a:pPr indent="828040">
              <a:spcAft>
                <a:spcPts val="0"/>
              </a:spcAft>
            </a:pPr>
            <a:r>
              <a:rPr lang="da-DK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Statistikker </a:t>
            </a:r>
          </a:p>
          <a:p>
            <a:pPr indent="828040">
              <a:spcAft>
                <a:spcPts val="0"/>
              </a:spcAft>
            </a:pPr>
            <a:r>
              <a:rPr lang="da-DK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AUB brolægger</a:t>
            </a:r>
          </a:p>
          <a:p>
            <a:pPr>
              <a:spcAft>
                <a:spcPts val="0"/>
              </a:spcAft>
            </a:pPr>
            <a:r>
              <a:rPr lang="da-DK" sz="12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                    </a:t>
            </a:r>
            <a:r>
              <a:rPr lang="da-DK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Fælles AUB for BU </a:t>
            </a:r>
          </a:p>
          <a:p>
            <a:pPr indent="828040">
              <a:spcAft>
                <a:spcPts val="0"/>
              </a:spcAft>
            </a:pPr>
            <a:r>
              <a:rPr lang="da-DK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Afrunding v/ det faglige udvalg </a:t>
            </a:r>
            <a:endParaRPr lang="da-DK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78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141" y="554748"/>
            <a:ext cx="6121717" cy="574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61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2116187" y="4621427"/>
            <a:ext cx="75952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a-DK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 faglige udvalg godkendte på mødet d. 6.september 2017 40 timer til at igangsætte tegninger og tekst til et mobilt undervisningsforløb, </a:t>
            </a:r>
            <a:r>
              <a:rPr lang="da-DK" b="0" i="0" u="none" strike="noStrike" baseline="0" dirty="0" smtClean="0">
                <a:latin typeface="Calibri" panose="020F0502020204030204" pitchFamily="34" charset="0"/>
              </a:rPr>
              <a:t>samtidig udarbejde et budget for materialer, evt. trailer eller container, foruden opbevaring. </a:t>
            </a:r>
            <a:endParaRPr lang="da-DK" dirty="0">
              <a:latin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da-DK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Arbejdsgruppen holder møde fredag d. 6.oktober 2017.</a:t>
            </a:r>
            <a:endParaRPr lang="da-DK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141" y="1249062"/>
            <a:ext cx="3810000" cy="285750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744" y="1372487"/>
            <a:ext cx="3647794" cy="2734075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5207183" y="285506"/>
            <a:ext cx="607859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GF 1</a:t>
            </a:r>
            <a:endParaRPr lang="da-DK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246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3858958" y="87797"/>
            <a:ext cx="2694712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Svendeprøver efterår 2017</a:t>
            </a:r>
            <a:endParaRPr lang="da-DK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38" y="789531"/>
            <a:ext cx="4569254" cy="3426940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040" y="856736"/>
            <a:ext cx="4569252" cy="3426940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908" y="3794620"/>
            <a:ext cx="5002662" cy="300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72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510" y="510746"/>
            <a:ext cx="9798418" cy="6858000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4436960" y="204572"/>
            <a:ext cx="1950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PMF-standen 2018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53922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069" y="2029807"/>
            <a:ext cx="4544789" cy="2722849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202" y="270708"/>
            <a:ext cx="3876810" cy="225007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24" y="0"/>
            <a:ext cx="3390307" cy="4160108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2629" y="4487618"/>
            <a:ext cx="4330383" cy="2370382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52" y="4378780"/>
            <a:ext cx="7331634" cy="2328218"/>
          </a:xfrm>
          <a:prstGeom prst="rect">
            <a:avLst/>
          </a:prstGeom>
        </p:spPr>
      </p:pic>
      <p:sp>
        <p:nvSpPr>
          <p:cNvPr id="12" name="Rektangel 11"/>
          <p:cNvSpPr/>
          <p:nvPr/>
        </p:nvSpPr>
        <p:spPr>
          <a:xfrm>
            <a:off x="4635276" y="179859"/>
            <a:ext cx="1950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PMF-standen 2018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39138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30786">
            <a:off x="521975" y="445422"/>
            <a:ext cx="4360567" cy="3078061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93849">
            <a:off x="6714013" y="386839"/>
            <a:ext cx="4804409" cy="3391363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26" y="3422822"/>
            <a:ext cx="4848254" cy="3435178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9481" y="3510096"/>
            <a:ext cx="4626414" cy="326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97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8" y="-354226"/>
            <a:ext cx="5477903" cy="3810435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849" y="-131805"/>
            <a:ext cx="5323322" cy="3719819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72" y="3203336"/>
            <a:ext cx="5346357" cy="3786469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1988" y="3347345"/>
            <a:ext cx="4979575" cy="349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67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777" y="0"/>
            <a:ext cx="6051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93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551" y="0"/>
            <a:ext cx="8430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55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999" y="577533"/>
            <a:ext cx="9486001" cy="570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75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977081" y="543697"/>
            <a:ext cx="8064843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a-DK" sz="1200" dirty="0" smtClean="0">
                <a:effectLst/>
                <a:ea typeface="Calibri" panose="020F0502020204030204" pitchFamily="34" charset="0"/>
              </a:rPr>
              <a:t>Status på tilmeldingsoversigten til EM 2018 Budapest </a:t>
            </a:r>
            <a:r>
              <a:rPr lang="da-DK" sz="1200" dirty="0"/>
              <a:t>26–28 September 2018</a:t>
            </a:r>
            <a:endParaRPr lang="da-DK" sz="1200" dirty="0" smtClean="0">
              <a:effectLst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da-DK" sz="1200" dirty="0" smtClean="0">
                <a:effectLst/>
                <a:ea typeface="Calibri" panose="020F0502020204030204" pitchFamily="34" charset="0"/>
              </a:rPr>
              <a:t>Jeg vil dog holde øje med udviklingen i de 2 demofag, hvor der minimum skal være 6 lande for at opretholde en konkurrence.</a:t>
            </a:r>
          </a:p>
          <a:p>
            <a:pPr>
              <a:spcAft>
                <a:spcPts val="0"/>
              </a:spcAft>
            </a:pPr>
            <a:r>
              <a:rPr lang="da-DK" sz="1200" dirty="0" smtClean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da-DK" sz="1200" dirty="0" smtClean="0">
                <a:effectLst/>
                <a:ea typeface="Calibri" panose="020F0502020204030204" pitchFamily="34" charset="0"/>
              </a:rPr>
              <a:t>12 Wall and Floor </a:t>
            </a:r>
            <a:r>
              <a:rPr lang="da-DK" sz="1200" dirty="0" err="1" smtClean="0">
                <a:effectLst/>
                <a:ea typeface="Calibri" panose="020F0502020204030204" pitchFamily="34" charset="0"/>
              </a:rPr>
              <a:t>Tiling</a:t>
            </a:r>
            <a:r>
              <a:rPr lang="da-DK" sz="1200" dirty="0" smtClean="0">
                <a:effectLst/>
                <a:ea typeface="Calibri" panose="020F0502020204030204" pitchFamily="34" charset="0"/>
              </a:rPr>
              <a:t> - NL AT FR HU EE DK RU KZ SE LV DE BE = </a:t>
            </a:r>
            <a:r>
              <a:rPr lang="da-DK" sz="1200" dirty="0" smtClean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12 lande</a:t>
            </a:r>
            <a:endParaRPr lang="da-DK" sz="1200" dirty="0" smtClean="0">
              <a:effectLst/>
              <a:ea typeface="Calibri" panose="020F0502020204030204" pitchFamily="34" charset="0"/>
            </a:endParaRPr>
          </a:p>
          <a:p>
            <a:r>
              <a:rPr lang="da-DK" sz="1200" dirty="0" smtClean="0">
                <a:effectLst/>
                <a:ea typeface="Calibri" panose="020F0502020204030204" pitchFamily="34" charset="0"/>
              </a:rPr>
              <a:t>20 </a:t>
            </a:r>
            <a:r>
              <a:rPr lang="da-DK" sz="1200" dirty="0" err="1" smtClean="0">
                <a:effectLst/>
                <a:ea typeface="Calibri" panose="020F0502020204030204" pitchFamily="34" charset="0"/>
              </a:rPr>
              <a:t>Bricklaying</a:t>
            </a:r>
            <a:r>
              <a:rPr lang="da-DK" sz="1200" dirty="0" smtClean="0">
                <a:effectLst/>
                <a:ea typeface="Calibri" panose="020F0502020204030204" pitchFamily="34" charset="0"/>
              </a:rPr>
              <a:t> -  NL AT PL IT FR HU SK DK RU KZ SE CH HR DE BE = </a:t>
            </a:r>
            <a:r>
              <a:rPr lang="da-DK" sz="1200" dirty="0" smtClean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15 lande</a:t>
            </a:r>
            <a:endParaRPr lang="da-DK" sz="1200" dirty="0" smtClean="0">
              <a:effectLst/>
              <a:ea typeface="Calibri" panose="020F0502020204030204" pitchFamily="34" charset="0"/>
            </a:endParaRPr>
          </a:p>
          <a:p>
            <a:r>
              <a:rPr lang="da-DK" sz="1200" dirty="0" smtClean="0">
                <a:effectLst/>
                <a:ea typeface="Calibri" panose="020F0502020204030204" pitchFamily="34" charset="0"/>
              </a:rPr>
              <a:t>24 </a:t>
            </a:r>
            <a:r>
              <a:rPr lang="da-DK" sz="1200" dirty="0" err="1" smtClean="0">
                <a:effectLst/>
                <a:ea typeface="Calibri" panose="020F0502020204030204" pitchFamily="34" charset="0"/>
              </a:rPr>
              <a:t>Cabinetmaking</a:t>
            </a:r>
            <a:r>
              <a:rPr lang="da-DK" sz="1200" dirty="0" smtClean="0">
                <a:effectLst/>
                <a:ea typeface="Calibri" panose="020F0502020204030204" pitchFamily="34" charset="0"/>
              </a:rPr>
              <a:t> – ES NL AT SI FR PT HU EE DK RU LV BE = </a:t>
            </a:r>
            <a:r>
              <a:rPr lang="da-DK" sz="1200" dirty="0" smtClean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12 lande</a:t>
            </a:r>
            <a:endParaRPr lang="da-DK" sz="1200" dirty="0" smtClean="0">
              <a:effectLst/>
              <a:ea typeface="Calibri" panose="020F0502020204030204" pitchFamily="34" charset="0"/>
            </a:endParaRPr>
          </a:p>
          <a:p>
            <a:r>
              <a:rPr lang="en-US" sz="1200" dirty="0" smtClean="0">
                <a:effectLst/>
                <a:ea typeface="Calibri" panose="020F0502020204030204" pitchFamily="34" charset="0"/>
              </a:rPr>
              <a:t>25 Joinery  - ES AT PL SI FR HU DK RU KZ BE = </a:t>
            </a:r>
            <a:r>
              <a:rPr lang="en-US" sz="1200" dirty="0" smtClean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10 </a:t>
            </a:r>
            <a:r>
              <a:rPr lang="en-US" sz="1200" dirty="0" err="1" smtClean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lande</a:t>
            </a:r>
            <a:endParaRPr lang="da-DK" sz="1200" dirty="0" smtClean="0">
              <a:effectLst/>
              <a:ea typeface="Calibri" panose="020F0502020204030204" pitchFamily="34" charset="0"/>
            </a:endParaRPr>
          </a:p>
          <a:p>
            <a:r>
              <a:rPr lang="en-US" sz="1200" dirty="0" smtClean="0">
                <a:effectLst/>
                <a:ea typeface="Calibri" panose="020F0502020204030204" pitchFamily="34" charset="0"/>
              </a:rPr>
              <a:t>50 Floor Laying – AT IT NO FR HU DK RU SE CH = </a:t>
            </a:r>
            <a:r>
              <a:rPr lang="en-US" sz="1200" dirty="0" smtClean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9 </a:t>
            </a:r>
            <a:r>
              <a:rPr lang="en-US" sz="1200" dirty="0" err="1" smtClean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lande</a:t>
            </a:r>
            <a:endParaRPr lang="da-DK" sz="1200" dirty="0" smtClean="0">
              <a:effectLst/>
              <a:ea typeface="Calibri" panose="020F0502020204030204" pitchFamily="34" charset="0"/>
            </a:endParaRPr>
          </a:p>
          <a:p>
            <a:r>
              <a:rPr lang="en-US" sz="1200" dirty="0" smtClean="0">
                <a:effectLst/>
                <a:ea typeface="Calibri" panose="020F0502020204030204" pitchFamily="34" charset="0"/>
              </a:rPr>
              <a:t>51 Landscape Gardening – ES NL AT NO HU EE DK RU SE BE = 1</a:t>
            </a:r>
            <a:r>
              <a:rPr lang="en-US" sz="1200" dirty="0" smtClean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0</a:t>
            </a:r>
            <a:r>
              <a:rPr lang="en-US" sz="1200" dirty="0" smtClean="0">
                <a:effectLst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lande</a:t>
            </a:r>
            <a:endParaRPr lang="da-DK" sz="1200" dirty="0" smtClean="0">
              <a:effectLst/>
              <a:ea typeface="Calibri" panose="020F0502020204030204" pitchFamily="34" charset="0"/>
            </a:endParaRPr>
          </a:p>
          <a:p>
            <a:r>
              <a:rPr lang="en-US" sz="1200" dirty="0" smtClean="0">
                <a:effectLst/>
                <a:ea typeface="Calibri" panose="020F0502020204030204" pitchFamily="34" charset="0"/>
              </a:rPr>
              <a:t>53 Heavy Vehicle Maintenance – NL AT FR HU SK DK RU KZ SE CH LU LV DE = </a:t>
            </a:r>
            <a:r>
              <a:rPr lang="en-US" sz="1200" dirty="0" smtClean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13 </a:t>
            </a:r>
            <a:r>
              <a:rPr lang="en-US" sz="1200" dirty="0" err="1" smtClean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lande</a:t>
            </a:r>
            <a:endParaRPr lang="da-DK" sz="1200" dirty="0" smtClean="0">
              <a:effectLst/>
              <a:ea typeface="Calibri" panose="020F0502020204030204" pitchFamily="34" charset="0"/>
            </a:endParaRPr>
          </a:p>
          <a:p>
            <a:r>
              <a:rPr lang="en-US" sz="1200" dirty="0" smtClean="0">
                <a:effectLst/>
                <a:ea typeface="Calibri" panose="020F0502020204030204" pitchFamily="34" charset="0"/>
              </a:rPr>
              <a:t>57 Hotel </a:t>
            </a:r>
            <a:r>
              <a:rPr lang="en-US" sz="1200" dirty="0" err="1" smtClean="0">
                <a:effectLst/>
                <a:ea typeface="Calibri" panose="020F0502020204030204" pitchFamily="34" charset="0"/>
              </a:rPr>
              <a:t>Receptioning</a:t>
            </a:r>
            <a:r>
              <a:rPr lang="en-US" sz="1200" dirty="0" smtClean="0">
                <a:effectLst/>
                <a:ea typeface="Calibri" panose="020F0502020204030204" pitchFamily="34" charset="0"/>
              </a:rPr>
              <a:t> – NL AT IT NO PT HU EE DK RU ME SE HR  BE = </a:t>
            </a:r>
            <a:r>
              <a:rPr lang="en-US" sz="1200" dirty="0" smtClean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13 </a:t>
            </a:r>
            <a:r>
              <a:rPr lang="en-US" sz="1200" dirty="0" err="1" smtClean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lande</a:t>
            </a:r>
            <a:endParaRPr lang="da-DK" sz="1200" dirty="0" smtClean="0">
              <a:effectLst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200" dirty="0" smtClean="0">
                <a:effectLst/>
                <a:ea typeface="Calibri" panose="020F0502020204030204" pitchFamily="34" charset="0"/>
              </a:rPr>
              <a:t> </a:t>
            </a:r>
            <a:endParaRPr lang="da-DK" sz="1200" dirty="0" smtClean="0">
              <a:effectLst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200" dirty="0" smtClean="0">
                <a:effectLst/>
                <a:ea typeface="Calibri" panose="020F0502020204030204" pitchFamily="34" charset="0"/>
              </a:rPr>
              <a:t>D1 Bakery – ES AT DK RU KZ SE BE = </a:t>
            </a:r>
            <a:r>
              <a:rPr lang="en-US" sz="1200" dirty="0" smtClean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7 </a:t>
            </a:r>
            <a:r>
              <a:rPr lang="en-US" sz="1200" dirty="0" err="1" smtClean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lande</a:t>
            </a:r>
            <a:endParaRPr lang="da-DK" sz="1200" dirty="0" smtClean="0">
              <a:effectLst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200" b="1" i="1" dirty="0" smtClean="0">
                <a:effectLst/>
                <a:ea typeface="Calibri" panose="020F0502020204030204" pitchFamily="34" charset="0"/>
              </a:rPr>
              <a:t> </a:t>
            </a:r>
            <a:endParaRPr lang="da-DK" sz="1200" b="1" i="1" dirty="0" smtClean="0">
              <a:effectLst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200" b="1" i="1" dirty="0" smtClean="0">
                <a:effectLst/>
                <a:highlight>
                  <a:srgbClr val="FF0000"/>
                </a:highlight>
                <a:ea typeface="Calibri" panose="020F0502020204030204" pitchFamily="34" charset="0"/>
              </a:rPr>
              <a:t>D3 Concrete Construction - AT IT DK KZ SE DE = 6 </a:t>
            </a:r>
            <a:r>
              <a:rPr lang="en-US" sz="1200" b="1" i="1" dirty="0" err="1" smtClean="0">
                <a:effectLst/>
                <a:highlight>
                  <a:srgbClr val="FF0000"/>
                </a:highlight>
                <a:ea typeface="Calibri" panose="020F0502020204030204" pitchFamily="34" charset="0"/>
              </a:rPr>
              <a:t>lande</a:t>
            </a:r>
            <a:r>
              <a:rPr lang="en-US" sz="1200" b="1" i="1" dirty="0" smtClean="0">
                <a:effectLst/>
                <a:ea typeface="Calibri" panose="020F0502020204030204" pitchFamily="34" charset="0"/>
              </a:rPr>
              <a:t> </a:t>
            </a:r>
            <a:endParaRPr lang="da-DK" sz="1200" b="1" i="1" dirty="0">
              <a:effectLst/>
              <a:ea typeface="Calibri" panose="020F0502020204030204" pitchFamily="34" charset="0"/>
            </a:endParaRPr>
          </a:p>
        </p:txBody>
      </p:sp>
      <p:pic>
        <p:nvPicPr>
          <p:cNvPr id="1026" name="Picture 2" descr="http://www.euroskills2018.com/ckfinder/images/euroskills%20zaszlo%20%C3%A1tv%C3%A9t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20" y="3719843"/>
            <a:ext cx="3819846" cy="254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293302" y="3439760"/>
            <a:ext cx="12192000" cy="278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57132" rIns="91440" bIns="634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  </a:t>
            </a:r>
            <a:r>
              <a:rPr kumimoji="0" lang="da-DK" altLang="da-DK" sz="10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da-DK" altLang="da-DK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                                       </a:t>
            </a: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altLang="da-DK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 </a:t>
            </a:r>
            <a:endParaRPr kumimoji="0" lang="da-DK" altLang="da-D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utigerLTW02-55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utigerLTW02-55Roman"/>
                <a:hlinkClick r:id="rId3"/>
              </a:rPr>
              <a:t>EuroSkills Budapest 2018. 26-28 september</a:t>
            </a:r>
            <a:endParaRPr kumimoji="0" lang="da-DK" altLang="da-D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utigerLTW02-55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altLang="da-D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8" name="Picture 4" descr="EuroSkills Budapest 2018. 26-28 september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877" y="3784383"/>
            <a:ext cx="2990850" cy="166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4318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012883"/>
              </p:ext>
            </p:extLst>
          </p:nvPr>
        </p:nvGraphicFramePr>
        <p:xfrm>
          <a:off x="1293343" y="551927"/>
          <a:ext cx="9201663" cy="6038340"/>
        </p:xfrm>
        <a:graphic>
          <a:graphicData uri="http://schemas.openxmlformats.org/drawingml/2006/table">
            <a:tbl>
              <a:tblPr/>
              <a:tblGrid>
                <a:gridCol w="2094893"/>
                <a:gridCol w="523724"/>
                <a:gridCol w="507852"/>
                <a:gridCol w="523724"/>
                <a:gridCol w="292016"/>
                <a:gridCol w="520549"/>
                <a:gridCol w="533246"/>
                <a:gridCol w="495157"/>
                <a:gridCol w="292016"/>
                <a:gridCol w="545943"/>
                <a:gridCol w="507852"/>
                <a:gridCol w="520549"/>
                <a:gridCol w="292016"/>
                <a:gridCol w="333278"/>
                <a:gridCol w="609424"/>
                <a:gridCol w="609424"/>
              </a:tblGrid>
              <a:tr h="406023">
                <a:tc gridSpan="14"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INDTAG PÅ GRUNDFORLØB - Januar, marts/april og august 2017</a:t>
                      </a:r>
                      <a:br>
                        <a:rPr lang="da-DK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a-DK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INDEN FOR STRUKTØRDDANNELSEN struktør</a:t>
                      </a:r>
                    </a:p>
                  </a:txBody>
                  <a:tcPr marL="6401" marR="6401" marT="64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1629">
                <a:tc>
                  <a:txBody>
                    <a:bodyPr/>
                    <a:lstStyle/>
                    <a:p>
                      <a:pPr algn="l" fontAlgn="b"/>
                      <a:endParaRPr lang="da-DK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303"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januar</a:t>
                      </a:r>
                    </a:p>
                  </a:txBody>
                  <a:tcPr marL="6401" marR="6401" marT="64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marts/april</a:t>
                      </a:r>
                    </a:p>
                  </a:txBody>
                  <a:tcPr marL="6401" marR="6401" marT="64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august</a:t>
                      </a:r>
                    </a:p>
                  </a:txBody>
                  <a:tcPr marL="6401" marR="6401" marT="64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168"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GF 1 </a:t>
                      </a:r>
                    </a:p>
                  </a:txBody>
                  <a:tcPr marL="6401" marR="6401" marT="64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GF 2</a:t>
                      </a:r>
                    </a:p>
                  </a:txBody>
                  <a:tcPr marL="6401" marR="6401" marT="64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GF 1 </a:t>
                      </a:r>
                    </a:p>
                  </a:txBody>
                  <a:tcPr marL="6401" marR="6401" marT="64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GF 2</a:t>
                      </a:r>
                    </a:p>
                  </a:txBody>
                  <a:tcPr marL="6401" marR="6401" marT="64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GF 1 </a:t>
                      </a:r>
                    </a:p>
                  </a:txBody>
                  <a:tcPr marL="6401" marR="6401" marT="64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GF 2</a:t>
                      </a:r>
                    </a:p>
                  </a:txBody>
                  <a:tcPr marL="6401" marR="6401" marT="64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4525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401" marR="6401" marT="64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Antal opstartede grundforløbs-elever </a:t>
                      </a:r>
                    </a:p>
                  </a:txBody>
                  <a:tcPr marL="6401" marR="6401" marT="640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Antal opstartede grundforløbs-elever </a:t>
                      </a:r>
                      <a:r>
                        <a:rPr lang="da-DK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</a:t>
                      </a:r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aftale</a:t>
                      </a:r>
                    </a:p>
                  </a:txBody>
                  <a:tcPr marL="6401" marR="6401" marT="640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Antal opstartede grundforløbs-elever </a:t>
                      </a:r>
                      <a:r>
                        <a:rPr lang="da-DK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uden</a:t>
                      </a:r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aftale</a:t>
                      </a:r>
                    </a:p>
                  </a:txBody>
                  <a:tcPr marL="6401" marR="6401" marT="640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 alt</a:t>
                      </a:r>
                    </a:p>
                  </a:txBody>
                  <a:tcPr marL="6401" marR="6401" marT="640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Antal opstartede grundforløbs-elever </a:t>
                      </a:r>
                    </a:p>
                  </a:txBody>
                  <a:tcPr marL="6401" marR="6401" marT="640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Antal opstartede grundforløbs-elever </a:t>
                      </a:r>
                      <a:r>
                        <a:rPr lang="da-DK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</a:t>
                      </a:r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aftale</a:t>
                      </a:r>
                    </a:p>
                  </a:txBody>
                  <a:tcPr marL="6401" marR="6401" marT="640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Antal opstartede grundforløbs-elever </a:t>
                      </a:r>
                      <a:r>
                        <a:rPr lang="da-DK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uden</a:t>
                      </a:r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aftale</a:t>
                      </a:r>
                    </a:p>
                  </a:txBody>
                  <a:tcPr marL="6401" marR="6401" marT="640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 alt</a:t>
                      </a:r>
                    </a:p>
                  </a:txBody>
                  <a:tcPr marL="6401" marR="6401" marT="640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Antal opstartede grundforløbs-elever </a:t>
                      </a:r>
                    </a:p>
                  </a:txBody>
                  <a:tcPr marL="6401" marR="6401" marT="640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Antal opstartede grundforløbs-elever </a:t>
                      </a:r>
                      <a:r>
                        <a:rPr lang="da-DK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</a:t>
                      </a:r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aftale</a:t>
                      </a:r>
                    </a:p>
                  </a:txBody>
                  <a:tcPr marL="6401" marR="6401" marT="640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Antal opstartede grundforløbs-elever </a:t>
                      </a:r>
                      <a:r>
                        <a:rPr lang="da-DK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uden</a:t>
                      </a:r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aftale</a:t>
                      </a:r>
                    </a:p>
                  </a:txBody>
                  <a:tcPr marL="6401" marR="6401" marT="640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 alt</a:t>
                      </a:r>
                    </a:p>
                  </a:txBody>
                  <a:tcPr marL="6401" marR="6401" marT="64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6401" marR="6401" marT="64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Startstidspunkt</a:t>
                      </a:r>
                      <a:b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 grundforløb</a:t>
                      </a:r>
                    </a:p>
                  </a:txBody>
                  <a:tcPr marL="6401" marR="6401" marT="640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186168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AMU Nordjylland, Ålborg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              aug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186168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AMU Vest, Esbjerg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              aug 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186168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CELF, Nykøbing F.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   apr    aug     okt 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186168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Campus Bornholm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186168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EUC Nordvestsjælland, Holbæk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   apr     aug    okt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186168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EUC Nordvest, Thisted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186168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EUC Syd, Haderslev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    apr    aug     okt            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304365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EUC Sjælland, Næstved 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    apr    aug     okt            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186168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Erhvevsskolen Nordsjælland, Hillerød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aug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186168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Learnmark, Horsens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    mar   aug    okt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186168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Next, København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               aug    okt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186168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Mercantec, Viborg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     apr   aug    okt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186168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Roskilde Tekniske Skole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               aug    okt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186168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Skive Tekniske Skole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186168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Svendborg Erhvervsskole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186168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AMU Fyn (Syddansk Erhvervsskole)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     apr    aug    okt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186168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Uddannelsescenter Holstebro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                aug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186168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Århus Tech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     mar   aug   okt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186168"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 alt</a:t>
                      </a:r>
                    </a:p>
                  </a:txBody>
                  <a:tcPr marL="6401" marR="6401" marT="64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6401" marR="6401" marT="64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6401" marR="6401" marT="64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01" marR="6401" marT="64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401" marR="6401" marT="64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401" marR="6401" marT="64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6401" marR="6401" marT="64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6401" marR="6401" marT="64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306</a:t>
                      </a: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7303"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401" marR="6401" marT="64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1" marR="6401" marT="64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39663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309809"/>
              </p:ext>
            </p:extLst>
          </p:nvPr>
        </p:nvGraphicFramePr>
        <p:xfrm>
          <a:off x="247134" y="205953"/>
          <a:ext cx="10536196" cy="6087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1963"/>
                <a:gridCol w="1735739"/>
                <a:gridCol w="4170955"/>
                <a:gridCol w="841963"/>
                <a:gridCol w="673570"/>
                <a:gridCol w="803104"/>
                <a:gridCol w="756472"/>
                <a:gridCol w="712430"/>
              </a:tblGrid>
              <a:tr h="3376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Fag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LUU/Skoler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Titel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Ansøgt </a:t>
                      </a:r>
                      <a:br>
                        <a:rPr lang="da-DK" sz="700">
                          <a:effectLst/>
                        </a:rPr>
                      </a:br>
                      <a:r>
                        <a:rPr lang="da-DK" sz="700">
                          <a:effectLst/>
                        </a:rPr>
                        <a:t>AUB kr.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Periode</a:t>
                      </a:r>
                      <a:br>
                        <a:rPr lang="da-DK" sz="700">
                          <a:effectLst/>
                        </a:rPr>
                      </a:br>
                      <a:r>
                        <a:rPr lang="da-DK" sz="700">
                          <a:effectLst/>
                        </a:rPr>
                        <a:t>start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Periode</a:t>
                      </a:r>
                      <a:br>
                        <a:rPr lang="da-DK" sz="700">
                          <a:effectLst/>
                        </a:rPr>
                      </a:br>
                      <a:r>
                        <a:rPr lang="da-DK" sz="700">
                          <a:effectLst/>
                        </a:rPr>
                        <a:t>slut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Antal</a:t>
                      </a:r>
                      <a:br>
                        <a:rPr lang="da-DK" sz="700">
                          <a:effectLst/>
                        </a:rPr>
                      </a:br>
                      <a:r>
                        <a:rPr lang="da-DK" sz="700">
                          <a:effectLst/>
                        </a:rPr>
                        <a:t>udd.aftaler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Status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ctr"/>
                </a:tc>
              </a:tr>
              <a:tr h="1986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Anlægsgartner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Selandia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Fastholdelse i uddannelsen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kr. 232.000,00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01.07.2017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31.05.2018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20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Bevilget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</a:tr>
              <a:tr h="1986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 dirty="0">
                          <a:solidFill>
                            <a:srgbClr val="FF0000"/>
                          </a:solidFill>
                          <a:effectLst/>
                        </a:rPr>
                        <a:t>Fælles</a:t>
                      </a:r>
                      <a:endParaRPr lang="da-DK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 dirty="0">
                          <a:solidFill>
                            <a:srgbClr val="FF0000"/>
                          </a:solidFill>
                          <a:effectLst/>
                        </a:rPr>
                        <a:t>BU</a:t>
                      </a:r>
                      <a:endParaRPr lang="da-DK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 dirty="0">
                          <a:solidFill>
                            <a:srgbClr val="FF0000"/>
                          </a:solidFill>
                          <a:effectLst/>
                        </a:rPr>
                        <a:t>Bredere </a:t>
                      </a:r>
                      <a:r>
                        <a:rPr lang="da-DK" sz="700" dirty="0" err="1">
                          <a:solidFill>
                            <a:srgbClr val="FF0000"/>
                          </a:solidFill>
                          <a:effectLst/>
                        </a:rPr>
                        <a:t>reginalt</a:t>
                      </a:r>
                      <a:r>
                        <a:rPr lang="da-DK" sz="7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da-DK" sz="700" dirty="0" err="1">
                          <a:solidFill>
                            <a:srgbClr val="FF0000"/>
                          </a:solidFill>
                          <a:effectLst/>
                        </a:rPr>
                        <a:t>amarbejde</a:t>
                      </a:r>
                      <a:r>
                        <a:rPr lang="da-DK" sz="700" dirty="0">
                          <a:solidFill>
                            <a:srgbClr val="FF0000"/>
                          </a:solidFill>
                          <a:effectLst/>
                        </a:rPr>
                        <a:t> skal sikre flere uddannelsesaftaler</a:t>
                      </a:r>
                      <a:endParaRPr lang="da-DK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 dirty="0">
                          <a:solidFill>
                            <a:srgbClr val="FF0000"/>
                          </a:solidFill>
                          <a:effectLst/>
                        </a:rPr>
                        <a:t>kr. 820.000,00</a:t>
                      </a:r>
                      <a:endParaRPr lang="da-DK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 dirty="0">
                          <a:solidFill>
                            <a:srgbClr val="FF0000"/>
                          </a:solidFill>
                          <a:effectLst/>
                        </a:rPr>
                        <a:t>01.06.2017</a:t>
                      </a:r>
                      <a:endParaRPr lang="da-DK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 dirty="0">
                          <a:solidFill>
                            <a:srgbClr val="FF0000"/>
                          </a:solidFill>
                          <a:effectLst/>
                        </a:rPr>
                        <a:t>28.02.2018</a:t>
                      </a:r>
                      <a:endParaRPr lang="da-DK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 dirty="0">
                          <a:solidFill>
                            <a:srgbClr val="FF0000"/>
                          </a:solidFill>
                          <a:effectLst/>
                        </a:rPr>
                        <a:t>200</a:t>
                      </a:r>
                      <a:endParaRPr lang="da-DK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 dirty="0">
                          <a:solidFill>
                            <a:srgbClr val="FF0000"/>
                          </a:solidFill>
                          <a:effectLst/>
                        </a:rPr>
                        <a:t>Bevilget</a:t>
                      </a:r>
                      <a:endParaRPr lang="da-DK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</a:tr>
              <a:tr h="1986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Murer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Erhversskolen Nordsjælland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Flere lærepladser i faget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kr. 175.000,00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01.08.2017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31.08.2018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15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Bevilget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ctr"/>
                </a:tc>
              </a:tr>
              <a:tr h="3475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Murer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EUC Nord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Ekstra indstats med henblik på at udfylde behovet for faglært arbejdskraft i Vendsyssel/Nordjylland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kr. 215.000,00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01.06.2017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15.03.2018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25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Bevilget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</a:tr>
              <a:tr h="1986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Murer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EUC Nordvestsjælland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Flere praktikpladser til murerfaget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kr. 147.500,00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01.06.2017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01.03.2018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15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Bevilget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</a:tr>
              <a:tr h="1986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Murer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Herningsholm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Praktikpladsopsøgende arbejde på mureruddannelsen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kr. 90.000,00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01.06.2017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31.01.2018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20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Bevilget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</a:tr>
              <a:tr h="1986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Murer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Roskilde Tekniske Skole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Flere elever til faget og flere besøg af nye praktikvirksomheder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kr. 180.000,00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01.05.2017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31.05.2018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12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Bevilget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</a:tr>
              <a:tr h="1986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Murer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Svendborg Erhvervsskole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Flere elever ud i uddannelsesaftaler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kr. 130.000,00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01.06.2017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31.01.2018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12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Bevilget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</a:tr>
              <a:tr h="1986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Murer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Aarhus Tech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Nye stærke kræfter i murerfaget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kr. 280.000,00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01.06.2017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30.06.2018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25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Bevilget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</a:tr>
              <a:tr h="3475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 dirty="0">
                          <a:solidFill>
                            <a:srgbClr val="FF0000"/>
                          </a:solidFill>
                          <a:effectLst/>
                        </a:rPr>
                        <a:t>Struktør</a:t>
                      </a:r>
                      <a:endParaRPr lang="da-DK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 dirty="0">
                          <a:solidFill>
                            <a:srgbClr val="FF0000"/>
                          </a:solidFill>
                          <a:effectLst/>
                        </a:rPr>
                        <a:t>AMU Nordjylland</a:t>
                      </a:r>
                      <a:endParaRPr lang="da-DK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 dirty="0">
                          <a:solidFill>
                            <a:srgbClr val="FF0000"/>
                          </a:solidFill>
                          <a:effectLst/>
                        </a:rPr>
                        <a:t>Tiltrække flere elever og få flere virksomheder godkendt og parat til at ansætte </a:t>
                      </a:r>
                      <a:r>
                        <a:rPr lang="da-DK" sz="700" dirty="0" err="1">
                          <a:solidFill>
                            <a:srgbClr val="FF0000"/>
                          </a:solidFill>
                          <a:effectLst/>
                        </a:rPr>
                        <a:t>struktørlærlinge</a:t>
                      </a:r>
                      <a:endParaRPr lang="da-DK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 dirty="0">
                          <a:solidFill>
                            <a:srgbClr val="FF0000"/>
                          </a:solidFill>
                          <a:effectLst/>
                        </a:rPr>
                        <a:t>kr. 344.900,00</a:t>
                      </a:r>
                      <a:endParaRPr lang="da-DK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 dirty="0">
                          <a:solidFill>
                            <a:srgbClr val="FF0000"/>
                          </a:solidFill>
                          <a:effectLst/>
                        </a:rPr>
                        <a:t>01.05.2017</a:t>
                      </a:r>
                      <a:endParaRPr lang="da-DK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 dirty="0">
                          <a:solidFill>
                            <a:srgbClr val="FF0000"/>
                          </a:solidFill>
                          <a:effectLst/>
                        </a:rPr>
                        <a:t>30.04.2018</a:t>
                      </a:r>
                      <a:endParaRPr lang="da-DK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 dirty="0">
                          <a:solidFill>
                            <a:srgbClr val="FF0000"/>
                          </a:solidFill>
                          <a:effectLst/>
                        </a:rPr>
                        <a:t>21</a:t>
                      </a:r>
                      <a:endParaRPr lang="da-DK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 dirty="0">
                          <a:solidFill>
                            <a:srgbClr val="FF0000"/>
                          </a:solidFill>
                          <a:effectLst/>
                        </a:rPr>
                        <a:t>Bevilget</a:t>
                      </a:r>
                      <a:endParaRPr lang="da-DK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</a:tr>
              <a:tr h="3475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 dirty="0">
                          <a:solidFill>
                            <a:srgbClr val="FF0000"/>
                          </a:solidFill>
                          <a:effectLst/>
                        </a:rPr>
                        <a:t>Struktør</a:t>
                      </a:r>
                      <a:endParaRPr lang="da-DK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 dirty="0">
                          <a:solidFill>
                            <a:srgbClr val="FF0000"/>
                          </a:solidFill>
                          <a:effectLst/>
                        </a:rPr>
                        <a:t>EUC </a:t>
                      </a:r>
                      <a:r>
                        <a:rPr lang="da-DK" sz="700" dirty="0" err="1">
                          <a:solidFill>
                            <a:srgbClr val="FF0000"/>
                          </a:solidFill>
                          <a:effectLst/>
                        </a:rPr>
                        <a:t>Nordvestsælland</a:t>
                      </a:r>
                      <a:endParaRPr lang="da-DK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 dirty="0">
                          <a:solidFill>
                            <a:srgbClr val="FF0000"/>
                          </a:solidFill>
                          <a:effectLst/>
                        </a:rPr>
                        <a:t>Synliggørelse af ledige praktikpladser </a:t>
                      </a:r>
                      <a:br>
                        <a:rPr lang="da-DK" sz="700" dirty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da-DK" sz="700" dirty="0">
                          <a:solidFill>
                            <a:srgbClr val="FF0000"/>
                          </a:solidFill>
                          <a:effectLst/>
                        </a:rPr>
                        <a:t>på praktikpladsen.dk</a:t>
                      </a:r>
                      <a:endParaRPr lang="da-DK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 dirty="0">
                          <a:solidFill>
                            <a:srgbClr val="FF0000"/>
                          </a:solidFill>
                          <a:effectLst/>
                        </a:rPr>
                        <a:t>kr. 134.250,00</a:t>
                      </a:r>
                      <a:endParaRPr lang="da-DK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 dirty="0">
                          <a:solidFill>
                            <a:srgbClr val="FF0000"/>
                          </a:solidFill>
                          <a:effectLst/>
                        </a:rPr>
                        <a:t>15.08.2017</a:t>
                      </a:r>
                      <a:endParaRPr lang="da-DK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 dirty="0">
                          <a:solidFill>
                            <a:srgbClr val="FF0000"/>
                          </a:solidFill>
                          <a:effectLst/>
                        </a:rPr>
                        <a:t>01.03.2018</a:t>
                      </a:r>
                      <a:endParaRPr lang="da-DK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 dirty="0">
                          <a:solidFill>
                            <a:srgbClr val="FF0000"/>
                          </a:solidFill>
                          <a:effectLst/>
                        </a:rPr>
                        <a:t>15</a:t>
                      </a:r>
                      <a:endParaRPr lang="da-DK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 dirty="0">
                          <a:solidFill>
                            <a:srgbClr val="FF0000"/>
                          </a:solidFill>
                          <a:effectLst/>
                        </a:rPr>
                        <a:t>Bevilget</a:t>
                      </a:r>
                      <a:endParaRPr lang="da-DK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</a:tr>
              <a:tr h="1986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 dirty="0">
                          <a:solidFill>
                            <a:srgbClr val="FF0000"/>
                          </a:solidFill>
                          <a:effectLst/>
                        </a:rPr>
                        <a:t>Brolægger</a:t>
                      </a:r>
                      <a:endParaRPr lang="da-DK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solidFill>
                            <a:srgbClr val="FF0000"/>
                          </a:solidFill>
                          <a:effectLst/>
                        </a:rPr>
                        <a:t>FU</a:t>
                      </a:r>
                      <a:endParaRPr lang="da-DK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 dirty="0">
                          <a:solidFill>
                            <a:srgbClr val="FF0000"/>
                          </a:solidFill>
                          <a:effectLst/>
                        </a:rPr>
                        <a:t>Brolæggerfaget med mangel på elever til mulige praktikpladser</a:t>
                      </a:r>
                      <a:endParaRPr lang="da-DK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 dirty="0">
                          <a:solidFill>
                            <a:srgbClr val="FF0000"/>
                          </a:solidFill>
                          <a:effectLst/>
                        </a:rPr>
                        <a:t>kr. 315.000,00</a:t>
                      </a:r>
                      <a:endParaRPr lang="da-DK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 dirty="0">
                          <a:solidFill>
                            <a:srgbClr val="FF0000"/>
                          </a:solidFill>
                          <a:effectLst/>
                        </a:rPr>
                        <a:t>01.06.2017</a:t>
                      </a:r>
                      <a:endParaRPr lang="da-DK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 dirty="0">
                          <a:solidFill>
                            <a:srgbClr val="FF0000"/>
                          </a:solidFill>
                          <a:effectLst/>
                        </a:rPr>
                        <a:t>30.06.2018</a:t>
                      </a:r>
                      <a:endParaRPr lang="da-DK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solidFill>
                            <a:srgbClr val="FF0000"/>
                          </a:solidFill>
                          <a:effectLst/>
                        </a:rPr>
                        <a:t>20</a:t>
                      </a:r>
                      <a:endParaRPr lang="da-DK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solidFill>
                            <a:srgbClr val="FF0000"/>
                          </a:solidFill>
                          <a:effectLst/>
                        </a:rPr>
                        <a:t>Bevilget</a:t>
                      </a:r>
                      <a:endParaRPr lang="da-DK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</a:tr>
              <a:tr h="1986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 dirty="0">
                          <a:solidFill>
                            <a:srgbClr val="FF0000"/>
                          </a:solidFill>
                          <a:effectLst/>
                        </a:rPr>
                        <a:t>Struktør</a:t>
                      </a:r>
                      <a:endParaRPr lang="da-DK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 dirty="0">
                          <a:solidFill>
                            <a:srgbClr val="FF0000"/>
                          </a:solidFill>
                          <a:effectLst/>
                        </a:rPr>
                        <a:t>Mercantec</a:t>
                      </a:r>
                      <a:endParaRPr lang="da-DK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 dirty="0">
                          <a:solidFill>
                            <a:srgbClr val="FF0000"/>
                          </a:solidFill>
                          <a:effectLst/>
                        </a:rPr>
                        <a:t>Etablering af flere praktikpladser på struktøruddannelsen</a:t>
                      </a:r>
                      <a:endParaRPr lang="da-DK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solidFill>
                            <a:srgbClr val="FF0000"/>
                          </a:solidFill>
                          <a:effectLst/>
                        </a:rPr>
                        <a:t>kr. 195.000,00</a:t>
                      </a:r>
                      <a:endParaRPr lang="da-DK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solidFill>
                            <a:srgbClr val="FF0000"/>
                          </a:solidFill>
                          <a:effectLst/>
                        </a:rPr>
                        <a:t>01.06.2017</a:t>
                      </a:r>
                      <a:endParaRPr lang="da-DK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 dirty="0">
                          <a:solidFill>
                            <a:srgbClr val="FF0000"/>
                          </a:solidFill>
                          <a:effectLst/>
                        </a:rPr>
                        <a:t>01.12.2017</a:t>
                      </a:r>
                      <a:endParaRPr lang="da-DK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 dirty="0">
                          <a:solidFill>
                            <a:srgbClr val="FF0000"/>
                          </a:solidFill>
                          <a:effectLst/>
                        </a:rPr>
                        <a:t>22</a:t>
                      </a:r>
                      <a:endParaRPr lang="da-DK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 dirty="0">
                          <a:solidFill>
                            <a:srgbClr val="FF0000"/>
                          </a:solidFill>
                          <a:effectLst/>
                        </a:rPr>
                        <a:t>Bevilget</a:t>
                      </a:r>
                      <a:endParaRPr lang="da-DK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</a:tr>
              <a:tr h="3475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Tømrer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 dirty="0">
                          <a:effectLst/>
                        </a:rPr>
                        <a:t>Campus Bornholm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 dirty="0">
                          <a:effectLst/>
                        </a:rPr>
                        <a:t>EUX-elever på Bornholm med særligt fokus på tømreruddannelsen og mureruddannelsen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kr. 47.000,00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01.06.2017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30.09.2017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5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Bevilget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</a:tr>
              <a:tr h="1986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Tømrer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Erhversskolen Nordsjælland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Flere lærepladser hos nye mestre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kr. 290.000,00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01.08.2017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31.08.2018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30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Bevilget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</a:tr>
              <a:tr h="3475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Tømrer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EUC Nord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Ekstra indsats for at skaffe flere praktikpladser og imødekomme fremtidens behov for faglært arbejdskraft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kr. 215.000,00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01.06.2017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15.03.2018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25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Bevilget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</a:tr>
              <a:tr h="3475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Tømrer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EUC Nordvest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Ekstra indsats for tilstrækkelig antal lærepladser og imødekomme behovet for faglærte i tømrerfaget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kr. 193.500,00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01.06.2017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01.07.2018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24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Bevilget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</a:tr>
              <a:tr h="1986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Tømrer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EUC Nordvestsjælland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Opsøgende arbejde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kr. 200.000,00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01.06.2017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01.03.2018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14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Bevilget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</a:tr>
              <a:tr h="1986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Tømrer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Hansenberg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Faglært arbejdskraft til fremtidens byggerier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kr. 188.000,00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01.08.2017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31.12.2018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15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Bevilget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ctr"/>
                </a:tc>
              </a:tr>
              <a:tr h="1986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Tømrer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Learnmark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Praktikpladsopsøgende arbejde - træfagenes byggeuddannelse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kr. 80.000,00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01.08.2017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28.02.2018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15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Bevilget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</a:tr>
              <a:tr h="3475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Tømrer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Roskilde Tekniske Skole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Flere praktikpladser til elever fra overgangen mellem GF og HF samt flere besøg/godke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kr. 225.000,00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01.05.2017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31.05.2018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25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Bevilget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</a:tr>
              <a:tr h="1986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Tømrer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Svendborg Erhvervsskole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Flere elever ud i uddannelsesaftaler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kr. 260.000,00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01.06.2017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31.01.2018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22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Bevilget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</a:tr>
              <a:tr h="337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Tømrer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Syddansk Erhvervsskole - Vejle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Opsøgende indsats over for praktiksteder, der kan amnsætte elever med et EUX/EUD GF 2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 dirty="0">
                          <a:effectLst/>
                        </a:rPr>
                        <a:t>kr. 180.000,00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01.07.2017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01.05.2018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>
                          <a:effectLst/>
                        </a:rPr>
                        <a:t>12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700" dirty="0">
                          <a:effectLst/>
                        </a:rPr>
                        <a:t>Bevilget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26" marR="33126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90390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502508" y="1720840"/>
            <a:ext cx="1096456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a-DK" b="1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</a:t>
            </a:r>
            <a:r>
              <a:rPr lang="da-DK" sz="2800" b="1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Datoen og stederne for de 5 netværksmøder.</a:t>
            </a:r>
          </a:p>
          <a:p>
            <a:pPr>
              <a:spcAft>
                <a:spcPts val="0"/>
              </a:spcAft>
            </a:pPr>
            <a:r>
              <a:rPr lang="da-DK" b="1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da-DK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Sydsjælland - 11. oktober 2017 - 3F’s Distriktskontor, Vingevej 1, 4760 Vordingborg</a:t>
            </a:r>
          </a:p>
          <a:p>
            <a:pPr>
              <a:spcAft>
                <a:spcPts val="0"/>
              </a:spcAft>
            </a:pPr>
            <a:endParaRPr lang="da-DK" b="1" i="1" dirty="0" smtClean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da-DK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Nordjylland - 1. november 2017 - 3F Aalborg, Hadsundvej 184, 9000 Aalborg</a:t>
            </a:r>
          </a:p>
          <a:p>
            <a:pPr>
              <a:spcAft>
                <a:spcPts val="0"/>
              </a:spcAft>
            </a:pPr>
            <a:endParaRPr lang="da-DK" b="1" i="1" dirty="0" smtClean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da-DK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Midtjylland - 8. november 2017 - Nilles Kro, Hadstenvej 209 1, 8471 Sabro</a:t>
            </a:r>
          </a:p>
          <a:p>
            <a:pPr>
              <a:spcAft>
                <a:spcPts val="0"/>
              </a:spcAft>
            </a:pPr>
            <a:endParaRPr lang="da-DK" b="1" i="1" dirty="0" smtClean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da-DK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Nordsjælland - 13. november 2017  - Svogerslev Kro, Svogerslev Hovedgade 45, 4000 Roskilde</a:t>
            </a:r>
          </a:p>
          <a:p>
            <a:pPr>
              <a:spcAft>
                <a:spcPts val="0"/>
              </a:spcAft>
            </a:pPr>
            <a:endParaRPr lang="da-DK" b="1" i="1" dirty="0" smtClean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da-DK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Region Syd - 15. november 2017 - Fjelsted Skov Kro, Store Landevej 92, 5592 Ejby</a:t>
            </a:r>
            <a:endParaRPr lang="da-DK" b="1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5988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3023286" y="993960"/>
            <a:ext cx="5191627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Afrunding v/ det faglige udvalg </a:t>
            </a:r>
            <a:endParaRPr lang="da-DK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913" y="4621427"/>
            <a:ext cx="1865376" cy="1847088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97" y="1939239"/>
            <a:ext cx="2809360" cy="2006686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640" y="2942582"/>
            <a:ext cx="2742917" cy="226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446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2722365" y="796252"/>
            <a:ext cx="5735866" cy="685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3600" dirty="0" smtClean="0">
                <a:effectLst/>
                <a:latin typeface="Harlow Solid Italic" panose="04030604020F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Tak for i dag – kom godt hjem </a:t>
            </a:r>
            <a:endParaRPr lang="da-DK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26" y="2675581"/>
            <a:ext cx="2914336" cy="2786105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804" y="2207741"/>
            <a:ext cx="3068226" cy="351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44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7086" y="3847571"/>
            <a:ext cx="2201364" cy="1554163"/>
          </a:xfrm>
          <a:prstGeom prst="rect">
            <a:avLst/>
          </a:prstGeom>
        </p:spPr>
      </p:pic>
      <p:pic>
        <p:nvPicPr>
          <p:cNvPr id="3" name="Billede 2" descr="C:\Users\jh\AppData\Local\Microsoft\Windows\INetCache\Content.Outlook\S8U154ZV\IMG_369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068" y="1049444"/>
            <a:ext cx="6120130" cy="45897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ktangel 3"/>
          <p:cNvSpPr/>
          <p:nvPr/>
        </p:nvSpPr>
        <p:spPr>
          <a:xfrm>
            <a:off x="3539067" y="382601"/>
            <a:ext cx="43227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28040">
              <a:spcAft>
                <a:spcPts val="0"/>
              </a:spcAft>
            </a:pPr>
            <a:r>
              <a:rPr lang="da-DK" sz="3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Medaljeoversigt </a:t>
            </a:r>
          </a:p>
        </p:txBody>
      </p:sp>
    </p:spTree>
    <p:extLst>
      <p:ext uri="{BB962C8B-B14F-4D97-AF65-F5344CB8AC3E}">
        <p14:creationId xmlns:p14="http://schemas.microsoft.com/office/powerpoint/2010/main" val="3442920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62" y="235047"/>
            <a:ext cx="10626811" cy="660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79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61" y="0"/>
            <a:ext cx="10140779" cy="674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52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895" y="-41189"/>
            <a:ext cx="8904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41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830" y="0"/>
            <a:ext cx="8904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63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276865" y="469557"/>
            <a:ext cx="9976021" cy="5639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125"/>
              </a:spcAft>
            </a:pPr>
            <a:r>
              <a:rPr lang="da-DK" sz="2400" b="1" i="1" dirty="0" smtClean="0">
                <a:solidFill>
                  <a:srgbClr val="333333"/>
                </a:solidFill>
                <a:effectLst/>
                <a:latin typeface="OpenSans"/>
                <a:ea typeface="Times New Roman" panose="02020603050405020304" pitchFamily="18" charset="0"/>
                <a:cs typeface="Arial" panose="020B0604020202020204" pitchFamily="34" charset="0"/>
              </a:rPr>
              <a:t>Forskellige uddannelsesaftaler</a:t>
            </a:r>
            <a:endParaRPr lang="da-DK" sz="1600" b="1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da-DK" dirty="0" smtClean="0">
                <a:solidFill>
                  <a:srgbClr val="333333"/>
                </a:solidFill>
                <a:effectLst/>
                <a:latin typeface="OpenSans"/>
                <a:ea typeface="Times New Roman" panose="02020603050405020304" pitchFamily="18" charset="0"/>
                <a:cs typeface="Arial" panose="020B0604020202020204" pitchFamily="34" charset="0"/>
              </a:rPr>
              <a:t>Virksomheder skal være godkendt af uddannelsens faglige udvalg til at varetage praktikdelen. </a:t>
            </a:r>
            <a:endParaRPr lang="da-DK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da-DK" dirty="0" smtClean="0">
                <a:solidFill>
                  <a:srgbClr val="333333"/>
                </a:solidFill>
                <a:effectLst/>
                <a:latin typeface="OpenSans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da-DK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a-DK" b="1" dirty="0" smtClean="0">
                <a:solidFill>
                  <a:srgbClr val="333333"/>
                </a:solidFill>
                <a:effectLst/>
                <a:latin typeface="OpenSans"/>
                <a:ea typeface="Times New Roman" panose="02020603050405020304" pitchFamily="18" charset="0"/>
                <a:cs typeface="Arial" panose="020B0604020202020204" pitchFamily="34" charset="0"/>
              </a:rPr>
              <a:t>Den almindelige/ ordinære uddannelsesaftale</a:t>
            </a:r>
            <a:endParaRPr lang="da-DK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 smtClean="0">
                <a:solidFill>
                  <a:srgbClr val="333333"/>
                </a:solidFill>
                <a:effectLst/>
                <a:latin typeface="OpenSans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da-DK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a-DK" b="1" dirty="0" smtClean="0">
                <a:solidFill>
                  <a:srgbClr val="333333"/>
                </a:solidFill>
                <a:effectLst/>
                <a:latin typeface="OpenSans"/>
                <a:ea typeface="Times New Roman" panose="02020603050405020304" pitchFamily="18" charset="0"/>
                <a:cs typeface="Arial" panose="020B0604020202020204" pitchFamily="34" charset="0"/>
              </a:rPr>
              <a:t>Ny mesterlære</a:t>
            </a:r>
            <a:endParaRPr lang="da-DK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da-DK" dirty="0" smtClean="0">
                <a:solidFill>
                  <a:srgbClr val="333333"/>
                </a:solidFill>
                <a:effectLst/>
                <a:latin typeface="OpenSans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da-DK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a-DK" b="1" dirty="0" smtClean="0">
                <a:solidFill>
                  <a:srgbClr val="333333"/>
                </a:solidFill>
                <a:effectLst/>
                <a:latin typeface="OpenSans"/>
                <a:ea typeface="Times New Roman" panose="02020603050405020304" pitchFamily="18" charset="0"/>
                <a:cs typeface="Arial" panose="020B0604020202020204" pitchFamily="34" charset="0"/>
              </a:rPr>
              <a:t>Kort uddannelsesaftale</a:t>
            </a:r>
            <a:endParaRPr lang="da-DK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 smtClean="0">
                <a:solidFill>
                  <a:srgbClr val="333333"/>
                </a:solidFill>
                <a:effectLst/>
                <a:latin typeface="OpenSans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da-DK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a-DK" b="1" dirty="0" smtClean="0">
                <a:solidFill>
                  <a:srgbClr val="333333"/>
                </a:solidFill>
                <a:effectLst/>
                <a:latin typeface="OpenSans"/>
                <a:ea typeface="Times New Roman" panose="02020603050405020304" pitchFamily="18" charset="0"/>
                <a:cs typeface="Arial" panose="020B0604020202020204" pitchFamily="34" charset="0"/>
              </a:rPr>
              <a:t>Kombinationsaftale</a:t>
            </a:r>
            <a:endParaRPr lang="da-DK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 smtClean="0">
                <a:solidFill>
                  <a:srgbClr val="333333"/>
                </a:solidFill>
                <a:effectLst/>
                <a:latin typeface="OpenSans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da-DK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a-DK" b="1" dirty="0" smtClean="0">
                <a:solidFill>
                  <a:srgbClr val="333333"/>
                </a:solidFill>
                <a:effectLst/>
                <a:latin typeface="OpenSans"/>
                <a:ea typeface="Times New Roman" panose="02020603050405020304" pitchFamily="18" charset="0"/>
                <a:cs typeface="Arial" panose="020B0604020202020204" pitchFamily="34" charset="0"/>
              </a:rPr>
              <a:t>Restlæreaftale</a:t>
            </a:r>
            <a:endParaRPr lang="da-DK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a-D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581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1294</Words>
  <Application>Microsoft Office PowerPoint</Application>
  <PresentationFormat>Widescreen</PresentationFormat>
  <Paragraphs>625</Paragraphs>
  <Slides>34</Slides>
  <Notes>0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10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34</vt:i4>
      </vt:variant>
    </vt:vector>
  </HeadingPairs>
  <TitlesOfParts>
    <vt:vector size="46" baseType="lpstr">
      <vt:lpstr>Arial</vt:lpstr>
      <vt:lpstr>Calibri</vt:lpstr>
      <vt:lpstr>Calibri Light</vt:lpstr>
      <vt:lpstr>Calibri-Bold</vt:lpstr>
      <vt:lpstr>FrutigerLTW02-55Roman</vt:lpstr>
      <vt:lpstr>Garamond</vt:lpstr>
      <vt:lpstr>Harlow Solid Italic</vt:lpstr>
      <vt:lpstr>OpenSans</vt:lpstr>
      <vt:lpstr>Symbol</vt:lpstr>
      <vt:lpstr>Times New Roman</vt:lpstr>
      <vt:lpstr>Office-tema</vt:lpstr>
      <vt:lpstr>Dokument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Byggeriets Uddannelser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John Hvass</dc:creator>
  <cp:lastModifiedBy>Christian Riis Kistrup</cp:lastModifiedBy>
  <cp:revision>25</cp:revision>
  <dcterms:created xsi:type="dcterms:W3CDTF">2017-10-02T07:18:01Z</dcterms:created>
  <dcterms:modified xsi:type="dcterms:W3CDTF">2017-10-06T08:59:56Z</dcterms:modified>
</cp:coreProperties>
</file>