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2" r:id="rId4"/>
    <p:sldId id="264" r:id="rId5"/>
    <p:sldId id="260" r:id="rId6"/>
    <p:sldId id="265" r:id="rId7"/>
    <p:sldId id="267" r:id="rId8"/>
    <p:sldId id="257" r:id="rId9"/>
    <p:sldId id="261" r:id="rId10"/>
    <p:sldId id="258" r:id="rId1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60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466C-703F-465C-B4F7-4D639EEC03E9}" type="datetimeFigureOut">
              <a:rPr lang="da-DK" smtClean="0"/>
              <a:pPr/>
              <a:t>06-10-2017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61C3-639E-4228-B5A3-7989DD25E18D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171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466C-703F-465C-B4F7-4D639EEC03E9}" type="datetimeFigureOut">
              <a:rPr lang="da-DK" smtClean="0"/>
              <a:pPr/>
              <a:t>06-10-2017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61C3-639E-4228-B5A3-7989DD25E18D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7538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466C-703F-465C-B4F7-4D639EEC03E9}" type="datetimeFigureOut">
              <a:rPr lang="da-DK" smtClean="0"/>
              <a:pPr/>
              <a:t>06-10-2017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61C3-639E-4228-B5A3-7989DD25E18D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6659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466C-703F-465C-B4F7-4D639EEC03E9}" type="datetimeFigureOut">
              <a:rPr lang="da-DK" smtClean="0"/>
              <a:pPr/>
              <a:t>06-10-2017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61C3-639E-4228-B5A3-7989DD25E18D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2917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466C-703F-465C-B4F7-4D639EEC03E9}" type="datetimeFigureOut">
              <a:rPr lang="da-DK" smtClean="0"/>
              <a:pPr/>
              <a:t>06-10-2017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61C3-639E-4228-B5A3-7989DD25E18D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742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466C-703F-465C-B4F7-4D639EEC03E9}" type="datetimeFigureOut">
              <a:rPr lang="da-DK" smtClean="0"/>
              <a:pPr/>
              <a:t>06-10-2017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61C3-639E-4228-B5A3-7989DD25E18D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9621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466C-703F-465C-B4F7-4D639EEC03E9}" type="datetimeFigureOut">
              <a:rPr lang="da-DK" smtClean="0"/>
              <a:pPr/>
              <a:t>06-10-2017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61C3-639E-4228-B5A3-7989DD25E18D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9760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466C-703F-465C-B4F7-4D639EEC03E9}" type="datetimeFigureOut">
              <a:rPr lang="da-DK" smtClean="0"/>
              <a:pPr/>
              <a:t>06-10-2017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61C3-639E-4228-B5A3-7989DD25E18D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9200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466C-703F-465C-B4F7-4D639EEC03E9}" type="datetimeFigureOut">
              <a:rPr lang="da-DK" smtClean="0"/>
              <a:pPr/>
              <a:t>06-10-2017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61C3-639E-4228-B5A3-7989DD25E18D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2014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466C-703F-465C-B4F7-4D639EEC03E9}" type="datetimeFigureOut">
              <a:rPr lang="da-DK" smtClean="0"/>
              <a:pPr/>
              <a:t>06-10-2017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61C3-639E-4228-B5A3-7989DD25E18D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0329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466C-703F-465C-B4F7-4D639EEC03E9}" type="datetimeFigureOut">
              <a:rPr lang="da-DK" smtClean="0"/>
              <a:pPr/>
              <a:t>06-10-2017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61C3-639E-4228-B5A3-7989DD25E18D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0737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466C-703F-465C-B4F7-4D639EEC03E9}" type="datetimeFigureOut">
              <a:rPr lang="da-DK" smtClean="0"/>
              <a:pPr/>
              <a:t>06-10-2017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61C3-639E-4228-B5A3-7989DD25E18D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6310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466C-703F-465C-B4F7-4D639EEC03E9}" type="datetimeFigureOut">
              <a:rPr lang="da-DK" smtClean="0"/>
              <a:pPr/>
              <a:t>06-10-2017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61C3-639E-4228-B5A3-7989DD25E18D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2891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466C-703F-465C-B4F7-4D639EEC03E9}" type="datetimeFigureOut">
              <a:rPr lang="da-DK" smtClean="0"/>
              <a:pPr/>
              <a:t>06-10-2017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61C3-639E-4228-B5A3-7989DD25E18D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1438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466C-703F-465C-B4F7-4D639EEC03E9}" type="datetimeFigureOut">
              <a:rPr lang="da-DK" smtClean="0"/>
              <a:pPr/>
              <a:t>06-10-2017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61C3-639E-4228-B5A3-7989DD25E18D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5298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466C-703F-465C-B4F7-4D639EEC03E9}" type="datetimeFigureOut">
              <a:rPr lang="da-DK" smtClean="0"/>
              <a:pPr/>
              <a:t>06-10-2017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61C3-639E-4228-B5A3-7989DD25E18D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4988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0466C-703F-465C-B4F7-4D639EEC03E9}" type="datetimeFigureOut">
              <a:rPr lang="da-DK" smtClean="0"/>
              <a:pPr/>
              <a:t>06-10-2017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46461C3-639E-4228-B5A3-7989DD25E18D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92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master.praxis.dk/course/view.php?id=1547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2400" b="1" dirty="0" smtClean="0">
                <a:latin typeface="Berlin Sans FB Demi" panose="020E0802020502020306" pitchFamily="34" charset="0"/>
              </a:rPr>
              <a:t>LUU konference d. 4 oktober 2017  på  Severin Kursus center Middelfart</a:t>
            </a:r>
            <a:r>
              <a:rPr lang="da-DK" sz="2400" dirty="0">
                <a:latin typeface="Berlin Sans FB Demi" panose="020E0802020502020306" pitchFamily="34" charset="0"/>
              </a:rPr>
              <a:t/>
            </a:r>
            <a:br>
              <a:rPr lang="da-DK" sz="2400" dirty="0">
                <a:latin typeface="Berlin Sans FB Demi" panose="020E0802020502020306" pitchFamily="34" charset="0"/>
              </a:rPr>
            </a:br>
            <a:endParaRPr lang="da-DK" sz="2400" dirty="0">
              <a:latin typeface="Berlin Sans FB Demi" panose="020E0802020502020306" pitchFamily="34" charset="0"/>
            </a:endParaRPr>
          </a:p>
        </p:txBody>
      </p:sp>
      <p:sp>
        <p:nvSpPr>
          <p:cNvPr id="5" name="Pladsholder til indhold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endParaRPr lang="da-DK" dirty="0" smtClean="0"/>
          </a:p>
          <a:p>
            <a:r>
              <a:rPr lang="da-DK" dirty="0" smtClean="0"/>
              <a:t>Grundforløbsprøven</a:t>
            </a:r>
          </a:p>
          <a:p>
            <a:r>
              <a:rPr lang="da-DK" dirty="0" smtClean="0"/>
              <a:t>Værktøjskassen.</a:t>
            </a:r>
          </a:p>
          <a:p>
            <a:r>
              <a:rPr lang="da-DK" dirty="0"/>
              <a:t>Murerkampagne, flere elever til faget. </a:t>
            </a:r>
          </a:p>
          <a:p>
            <a:r>
              <a:rPr lang="da-DK" dirty="0" smtClean="0"/>
              <a:t>Konkret </a:t>
            </a:r>
            <a:r>
              <a:rPr lang="da-DK" dirty="0"/>
              <a:t>omkring delaftaler og Korte </a:t>
            </a:r>
            <a:r>
              <a:rPr lang="da-DK" dirty="0" smtClean="0"/>
              <a:t>aftaler. Evaluering af rapporten omkring de korte aftaler</a:t>
            </a:r>
          </a:p>
          <a:p>
            <a:r>
              <a:rPr lang="da-DK" dirty="0"/>
              <a:t> Svendeprøver</a:t>
            </a:r>
          </a:p>
          <a:p>
            <a:endParaRPr lang="da-DK" dirty="0"/>
          </a:p>
          <a:p>
            <a:r>
              <a:rPr lang="da-DK" dirty="0" smtClean="0"/>
              <a:t>Spørge </a:t>
            </a:r>
            <a:r>
              <a:rPr lang="da-DK" dirty="0"/>
              <a:t>skema undersøgelse efterår 2017 og forår 2018. GF2.</a:t>
            </a:r>
          </a:p>
          <a:p>
            <a:endParaRPr lang="da-DK" dirty="0"/>
          </a:p>
          <a:p>
            <a:endParaRPr lang="da-DK" dirty="0"/>
          </a:p>
          <a:p>
            <a:pPr lvl="0"/>
            <a:endParaRPr lang="da-DK" dirty="0"/>
          </a:p>
          <a:p>
            <a:endParaRPr lang="da-DK" dirty="0"/>
          </a:p>
        </p:txBody>
      </p:sp>
      <p:pic>
        <p:nvPicPr>
          <p:cNvPr id="7" name="Billede 6" descr="Murerfaget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0133" y="609600"/>
            <a:ext cx="9652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ladsholder til indhold 2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18314" y="2160589"/>
            <a:ext cx="5013306" cy="332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7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2400" b="1" dirty="0" smtClean="0">
                <a:latin typeface="Berlin Sans FB Demi" panose="020E0802020502020306" pitchFamily="34" charset="0"/>
              </a:rPr>
              <a:t>LUU konference d. 4 oktober 2017  på  Severin Kursus center Middelfart</a:t>
            </a:r>
            <a:r>
              <a:rPr lang="da-DK" sz="2400" dirty="0">
                <a:latin typeface="Berlin Sans FB Demi" panose="020E0802020502020306" pitchFamily="34" charset="0"/>
              </a:rPr>
              <a:t/>
            </a:r>
            <a:br>
              <a:rPr lang="da-DK" sz="2400" dirty="0">
                <a:latin typeface="Berlin Sans FB Demi" panose="020E0802020502020306" pitchFamily="34" charset="0"/>
              </a:rPr>
            </a:br>
            <a:endParaRPr lang="da-DK" sz="2400" dirty="0">
              <a:latin typeface="Berlin Sans FB Demi" panose="020E0802020502020306" pitchFamily="34" charset="0"/>
            </a:endParaRPr>
          </a:p>
        </p:txBody>
      </p:sp>
      <p:sp>
        <p:nvSpPr>
          <p:cNvPr id="5" name="Pladsholder til indhold 4"/>
          <p:cNvSpPr>
            <a:spLocks noGrp="1"/>
          </p:cNvSpPr>
          <p:nvPr>
            <p:ph sz="half" idx="1"/>
          </p:nvPr>
        </p:nvSpPr>
        <p:spPr>
          <a:xfrm>
            <a:off x="474134" y="2245256"/>
            <a:ext cx="4184035" cy="3880772"/>
          </a:xfrm>
        </p:spPr>
        <p:txBody>
          <a:bodyPr>
            <a:normAutofit/>
          </a:bodyPr>
          <a:lstStyle/>
          <a:p>
            <a:pPr lvl="0"/>
            <a:endParaRPr lang="da-DK" dirty="0" smtClean="0"/>
          </a:p>
          <a:p>
            <a:pPr lvl="0"/>
            <a:endParaRPr lang="da-DK" dirty="0"/>
          </a:p>
          <a:p>
            <a:endParaRPr lang="da-DK" dirty="0"/>
          </a:p>
        </p:txBody>
      </p:sp>
      <p:pic>
        <p:nvPicPr>
          <p:cNvPr id="7" name="Billede 6" descr="Murerfaget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0133" y="609600"/>
            <a:ext cx="9652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indhold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 dirty="0" smtClean="0"/>
          </a:p>
          <a:p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21207" y="2654082"/>
            <a:ext cx="3737525" cy="432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55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2400" b="1" dirty="0" smtClean="0">
                <a:latin typeface="Berlin Sans FB Demi" panose="020E0802020502020306" pitchFamily="34" charset="0"/>
              </a:rPr>
              <a:t>LUU konference d. 4 oktober 2017  på  Severin Kursus center Middelfart</a:t>
            </a:r>
            <a:r>
              <a:rPr lang="da-DK" sz="2400" dirty="0">
                <a:latin typeface="Berlin Sans FB Demi" panose="020E0802020502020306" pitchFamily="34" charset="0"/>
              </a:rPr>
              <a:t/>
            </a:r>
            <a:br>
              <a:rPr lang="da-DK" sz="2400" dirty="0">
                <a:latin typeface="Berlin Sans FB Demi" panose="020E0802020502020306" pitchFamily="34" charset="0"/>
              </a:rPr>
            </a:br>
            <a:endParaRPr lang="da-DK" sz="2400" dirty="0">
              <a:latin typeface="Berlin Sans FB Demi" panose="020E0802020502020306" pitchFamily="34" charset="0"/>
            </a:endParaRPr>
          </a:p>
        </p:txBody>
      </p:sp>
      <p:sp>
        <p:nvSpPr>
          <p:cNvPr id="5" name="Pladsholder til indhold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da-DK" dirty="0" smtClean="0"/>
              <a:t>Grundforløbsprøven </a:t>
            </a:r>
          </a:p>
          <a:p>
            <a:pPr marL="0" lvl="0" indent="0">
              <a:buNone/>
            </a:pPr>
            <a:endParaRPr lang="da-DK" dirty="0"/>
          </a:p>
          <a:p>
            <a:r>
              <a:rPr lang="da-DK" dirty="0">
                <a:hlinkClick r:id="rId2"/>
              </a:rPr>
              <a:t>https://</a:t>
            </a:r>
            <a:r>
              <a:rPr lang="da-DK" dirty="0" smtClean="0">
                <a:hlinkClick r:id="rId2"/>
              </a:rPr>
              <a:t>master.praxis.dk/course/view.php?id=15471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2" name="Pladsholder til indhold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 dirty="0" smtClean="0"/>
          </a:p>
          <a:p>
            <a:endParaRPr lang="da-DK" dirty="0"/>
          </a:p>
        </p:txBody>
      </p:sp>
      <p:pic>
        <p:nvPicPr>
          <p:cNvPr id="7" name="Billede 6" descr="Murerfaget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0133" y="609600"/>
            <a:ext cx="9652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882" y="1690145"/>
            <a:ext cx="4780209" cy="43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28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2400" b="1" dirty="0" smtClean="0">
                <a:latin typeface="Berlin Sans FB Demi" panose="020E0802020502020306" pitchFamily="34" charset="0"/>
              </a:rPr>
              <a:t>LUU konference d. 4 oktober 2017  på  Severin Kursus center Middelfart</a:t>
            </a:r>
            <a:r>
              <a:rPr lang="da-DK" sz="2400" dirty="0">
                <a:latin typeface="Berlin Sans FB Demi" panose="020E0802020502020306" pitchFamily="34" charset="0"/>
              </a:rPr>
              <a:t/>
            </a:r>
            <a:br>
              <a:rPr lang="da-DK" sz="2400" dirty="0">
                <a:latin typeface="Berlin Sans FB Demi" panose="020E0802020502020306" pitchFamily="34" charset="0"/>
              </a:rPr>
            </a:br>
            <a:endParaRPr lang="da-DK" sz="2400" dirty="0">
              <a:latin typeface="Berlin Sans FB Demi" panose="020E0802020502020306" pitchFamily="34" charset="0"/>
            </a:endParaRPr>
          </a:p>
        </p:txBody>
      </p:sp>
      <p:sp>
        <p:nvSpPr>
          <p:cNvPr id="5" name="Pladsholder til indhold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lvl="0">
              <a:buNone/>
            </a:pPr>
            <a:r>
              <a:rPr lang="da-DK" sz="2400" dirty="0" smtClean="0"/>
              <a:t>Værktøj</a:t>
            </a:r>
          </a:p>
          <a:p>
            <a:pPr lvl="0"/>
            <a:endParaRPr lang="da-DK" dirty="0"/>
          </a:p>
          <a:p>
            <a:endParaRPr lang="da-DK" dirty="0" smtClean="0"/>
          </a:p>
          <a:p>
            <a:r>
              <a:rPr lang="da-DK" dirty="0" smtClean="0"/>
              <a:t>Til elever i murerfaget udleveres der af skolen ved uddannelsens start værktøj i henhold til den af Murerfagets Faglige Fællesudvalgs fastlagte værktøjsfortegnelse. </a:t>
            </a:r>
          </a:p>
          <a:p>
            <a:r>
              <a:rPr lang="da-DK" dirty="0" smtClean="0"/>
              <a:t>2. Værktøjet betales og vedligeholdes af virksomheden. </a:t>
            </a:r>
          </a:p>
          <a:p>
            <a:r>
              <a:rPr lang="da-DK" dirty="0" smtClean="0"/>
              <a:t>3. Skifter eleven uddannelsessted (uddannelsesaftale), påhviler </a:t>
            </a:r>
            <a:r>
              <a:rPr lang="da-DK" dirty="0" err="1" smtClean="0"/>
              <a:t>værk-tøjspligten</a:t>
            </a:r>
            <a:r>
              <a:rPr lang="da-DK" dirty="0" smtClean="0"/>
              <a:t> den virksomhed, der har uddannelsesaftalen. 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2" name="Pladsholder til indhold 1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da-DK" dirty="0" smtClean="0"/>
          </a:p>
          <a:p>
            <a:endParaRPr lang="da-DK" dirty="0"/>
          </a:p>
        </p:txBody>
      </p:sp>
      <p:pic>
        <p:nvPicPr>
          <p:cNvPr id="7" name="Billede 6" descr="Murerfaget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0133" y="609600"/>
            <a:ext cx="9652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ktangel 5"/>
          <p:cNvSpPr/>
          <p:nvPr/>
        </p:nvSpPr>
        <p:spPr>
          <a:xfrm>
            <a:off x="966672" y="3141303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7162" y="1626250"/>
            <a:ext cx="4529905" cy="508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54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2400" b="1" dirty="0" smtClean="0">
                <a:latin typeface="Berlin Sans FB Demi" panose="020E0802020502020306" pitchFamily="34" charset="0"/>
              </a:rPr>
              <a:t>LUU konference d. 4 oktober 2017  på  Severin Kursus center Middelfart</a:t>
            </a:r>
            <a:r>
              <a:rPr lang="da-DK" sz="2400" dirty="0">
                <a:latin typeface="Berlin Sans FB Demi" panose="020E0802020502020306" pitchFamily="34" charset="0"/>
              </a:rPr>
              <a:t/>
            </a:r>
            <a:br>
              <a:rPr lang="da-DK" sz="2400" dirty="0">
                <a:latin typeface="Berlin Sans FB Demi" panose="020E0802020502020306" pitchFamily="34" charset="0"/>
              </a:rPr>
            </a:br>
            <a:endParaRPr lang="da-DK" sz="2400" dirty="0">
              <a:latin typeface="Berlin Sans FB Demi" panose="020E0802020502020306" pitchFamily="34" charset="0"/>
            </a:endParaRPr>
          </a:p>
        </p:txBody>
      </p:sp>
      <p:sp>
        <p:nvSpPr>
          <p:cNvPr id="5" name="Pladsholder til indhold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a-DK" sz="4000" dirty="0"/>
              <a:t>Værktøjskassen.</a:t>
            </a:r>
          </a:p>
          <a:p>
            <a:pPr lvl="0"/>
            <a:r>
              <a:rPr lang="da-DK" sz="4000" dirty="0" smtClean="0"/>
              <a:t>Bogpakken</a:t>
            </a:r>
          </a:p>
          <a:p>
            <a:pPr lvl="0"/>
            <a:endParaRPr lang="da-DK" dirty="0"/>
          </a:p>
          <a:p>
            <a:endParaRPr lang="da-DK" dirty="0"/>
          </a:p>
        </p:txBody>
      </p:sp>
      <p:sp>
        <p:nvSpPr>
          <p:cNvPr id="2" name="Pladsholder til indhold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 dirty="0" smtClean="0"/>
          </a:p>
          <a:p>
            <a:endParaRPr lang="da-DK" dirty="0"/>
          </a:p>
        </p:txBody>
      </p:sp>
      <p:pic>
        <p:nvPicPr>
          <p:cNvPr id="7" name="Billede 6" descr="Murerfaget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0133" y="609600"/>
            <a:ext cx="9652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5668" y="1754017"/>
            <a:ext cx="4601921" cy="446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06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2400" b="1" dirty="0" smtClean="0">
                <a:latin typeface="Berlin Sans FB Demi" panose="020E0802020502020306" pitchFamily="34" charset="0"/>
              </a:rPr>
              <a:t>LUU konference d. 4 oktober 2017  på  Severin Kursus center Middelfart</a:t>
            </a:r>
            <a:r>
              <a:rPr lang="da-DK" sz="2400" dirty="0">
                <a:latin typeface="Berlin Sans FB Demi" panose="020E0802020502020306" pitchFamily="34" charset="0"/>
              </a:rPr>
              <a:t/>
            </a:r>
            <a:br>
              <a:rPr lang="da-DK" sz="2400" dirty="0">
                <a:latin typeface="Berlin Sans FB Demi" panose="020E0802020502020306" pitchFamily="34" charset="0"/>
              </a:rPr>
            </a:br>
            <a:endParaRPr lang="da-DK" sz="2400" dirty="0">
              <a:latin typeface="Berlin Sans FB Demi" panose="020E0802020502020306" pitchFamily="34" charset="0"/>
            </a:endParaRPr>
          </a:p>
        </p:txBody>
      </p:sp>
      <p:sp>
        <p:nvSpPr>
          <p:cNvPr id="5" name="Pladsholder til indhold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endParaRPr lang="da-DK" dirty="0" smtClean="0"/>
          </a:p>
          <a:p>
            <a:endParaRPr lang="da-DK" dirty="0"/>
          </a:p>
          <a:p>
            <a:r>
              <a:rPr lang="da-DK" dirty="0"/>
              <a:t> </a:t>
            </a:r>
            <a:r>
              <a:rPr lang="da-DK" b="1" dirty="0"/>
              <a:t>BOGPAKKEN</a:t>
            </a:r>
            <a:endParaRPr lang="da-DK" dirty="0"/>
          </a:p>
          <a:p>
            <a:r>
              <a:rPr lang="da-DK" b="1" dirty="0"/>
              <a:t>ER EN DEL AF VÆRKTØJSSÆTTET</a:t>
            </a:r>
            <a:endParaRPr lang="da-DK" dirty="0"/>
          </a:p>
          <a:p>
            <a:pPr lvl="0"/>
            <a:endParaRPr lang="da-DK" dirty="0" smtClean="0"/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 Arbejdsmiljø i dansk byggeri (undervisningsbog)</a:t>
            </a:r>
          </a:p>
          <a:p>
            <a:r>
              <a:rPr lang="da-DK" dirty="0"/>
              <a:t>Den lovpligtige arbejdsmiljøuddannelse (bog)</a:t>
            </a:r>
          </a:p>
          <a:p>
            <a:endParaRPr lang="da-DK" dirty="0"/>
          </a:p>
        </p:txBody>
      </p:sp>
      <p:sp>
        <p:nvSpPr>
          <p:cNvPr id="2" name="Pladsholder til indhold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da-DK" dirty="0" smtClean="0"/>
          </a:p>
          <a:p>
            <a:endParaRPr lang="da-DK" dirty="0"/>
          </a:p>
        </p:txBody>
      </p:sp>
      <p:pic>
        <p:nvPicPr>
          <p:cNvPr id="7" name="Billede 6" descr="Murerfaget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0133" y="609600"/>
            <a:ext cx="9652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3825" y="1590675"/>
            <a:ext cx="1596069" cy="2245405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56258" y="4007644"/>
            <a:ext cx="1620814" cy="2292764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03406" y="4007644"/>
            <a:ext cx="1576488" cy="2183998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56258" y="1590674"/>
            <a:ext cx="1620814" cy="2245405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>
          <a:xfrm>
            <a:off x="3048000" y="2936558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a-DK" sz="20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da-DK" sz="20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da-DK" dirty="0">
                <a:solidFill>
                  <a:srgbClr val="FFFFFF"/>
                </a:solidFill>
                <a:latin typeface="Tahoma" panose="020B0604030504040204" pitchFamily="34" charset="0"/>
              </a:rPr>
              <a:t>Arbejdsmiljø i dansk byggeri (undervisningsbog)</a:t>
            </a:r>
          </a:p>
          <a:p>
            <a:r>
              <a:rPr lang="da-DK" dirty="0">
                <a:solidFill>
                  <a:srgbClr val="FFFFFF"/>
                </a:solidFill>
                <a:latin typeface="Tahoma" panose="020B0604030504040204" pitchFamily="34" charset="0"/>
              </a:rPr>
              <a:t>Den lovpligtige arbejdsmiljøuddannelse (bog)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32674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2400" b="1" dirty="0" smtClean="0">
                <a:latin typeface="Berlin Sans FB Demi" panose="020E0802020502020306" pitchFamily="34" charset="0"/>
              </a:rPr>
              <a:t>LUU konference d. 4 oktober 2017  på  Severin Kursus center Middelfart</a:t>
            </a:r>
            <a:r>
              <a:rPr lang="da-DK" sz="2400" dirty="0">
                <a:latin typeface="Berlin Sans FB Demi" panose="020E0802020502020306" pitchFamily="34" charset="0"/>
              </a:rPr>
              <a:t/>
            </a:r>
            <a:br>
              <a:rPr lang="da-DK" sz="2400" dirty="0">
                <a:latin typeface="Berlin Sans FB Demi" panose="020E0802020502020306" pitchFamily="34" charset="0"/>
              </a:rPr>
            </a:br>
            <a:endParaRPr lang="da-DK" sz="2400" dirty="0">
              <a:latin typeface="Berlin Sans FB Demi" panose="020E0802020502020306" pitchFamily="34" charset="0"/>
            </a:endParaRPr>
          </a:p>
        </p:txBody>
      </p:sp>
      <p:sp>
        <p:nvSpPr>
          <p:cNvPr id="5" name="Pladsholder til indhold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endParaRPr lang="da-DK" dirty="0"/>
          </a:p>
          <a:p>
            <a:r>
              <a:rPr lang="da-DK" sz="2800" dirty="0"/>
              <a:t>Murerkampagne, flere elever til faget. </a:t>
            </a:r>
          </a:p>
          <a:p>
            <a:r>
              <a:rPr lang="da-DK" sz="2800" dirty="0" smtClean="0"/>
              <a:t>Henrik Christensen Learnmark </a:t>
            </a:r>
            <a:endParaRPr lang="da-DK" sz="2800" dirty="0"/>
          </a:p>
        </p:txBody>
      </p:sp>
      <p:sp>
        <p:nvSpPr>
          <p:cNvPr id="2" name="Pladsholder til indhold 1"/>
          <p:cNvSpPr>
            <a:spLocks noGrp="1"/>
          </p:cNvSpPr>
          <p:nvPr>
            <p:ph sz="half" idx="2"/>
          </p:nvPr>
        </p:nvSpPr>
        <p:spPr>
          <a:xfrm>
            <a:off x="4561936" y="2598470"/>
            <a:ext cx="4184034" cy="3880773"/>
          </a:xfrm>
        </p:spPr>
        <p:txBody>
          <a:bodyPr/>
          <a:lstStyle/>
          <a:p>
            <a:endParaRPr lang="da-DK" dirty="0" smtClean="0"/>
          </a:p>
          <a:p>
            <a:endParaRPr lang="da-DK" dirty="0"/>
          </a:p>
        </p:txBody>
      </p:sp>
      <p:pic>
        <p:nvPicPr>
          <p:cNvPr id="7" name="Billede 6" descr="Murerfaget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0133" y="609600"/>
            <a:ext cx="9652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154" y="1352035"/>
            <a:ext cx="3122024" cy="468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2353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2400" b="1" dirty="0" smtClean="0">
                <a:latin typeface="Berlin Sans FB Demi" panose="020E0802020502020306" pitchFamily="34" charset="0"/>
              </a:rPr>
              <a:t>LUU konference d. 4 oktober 2017  på  Severin Kursus center Middelfart</a:t>
            </a:r>
            <a:r>
              <a:rPr lang="da-DK" sz="2400" dirty="0">
                <a:latin typeface="Berlin Sans FB Demi" panose="020E0802020502020306" pitchFamily="34" charset="0"/>
              </a:rPr>
              <a:t/>
            </a:r>
            <a:br>
              <a:rPr lang="da-DK" sz="2400" dirty="0">
                <a:latin typeface="Berlin Sans FB Demi" panose="020E0802020502020306" pitchFamily="34" charset="0"/>
              </a:rPr>
            </a:br>
            <a:endParaRPr lang="da-DK" sz="2400" dirty="0">
              <a:latin typeface="Berlin Sans FB Demi" panose="020E0802020502020306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46753" y="2160588"/>
            <a:ext cx="6858532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indhold 1"/>
          <p:cNvSpPr>
            <a:spLocks noGrp="1"/>
          </p:cNvSpPr>
          <p:nvPr>
            <p:ph sz="half" idx="4294967295"/>
          </p:nvPr>
        </p:nvSpPr>
        <p:spPr>
          <a:xfrm>
            <a:off x="8008938" y="2598738"/>
            <a:ext cx="4183062" cy="3879850"/>
          </a:xfrm>
        </p:spPr>
        <p:txBody>
          <a:bodyPr/>
          <a:lstStyle/>
          <a:p>
            <a:endParaRPr lang="da-DK" dirty="0" smtClean="0"/>
          </a:p>
          <a:p>
            <a:endParaRPr lang="da-DK" dirty="0"/>
          </a:p>
        </p:txBody>
      </p:sp>
      <p:pic>
        <p:nvPicPr>
          <p:cNvPr id="7" name="Billede 6" descr="Murerfaget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0133" y="609600"/>
            <a:ext cx="9652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2353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2400" b="1" dirty="0" smtClean="0">
                <a:latin typeface="Berlin Sans FB Demi" panose="020E0802020502020306" pitchFamily="34" charset="0"/>
              </a:rPr>
              <a:t>LUU konference d. 4 oktober 2017  på  Severin Kursus center Middelfart</a:t>
            </a:r>
            <a:r>
              <a:rPr lang="da-DK" sz="2400" dirty="0">
                <a:latin typeface="Berlin Sans FB Demi" panose="020E0802020502020306" pitchFamily="34" charset="0"/>
              </a:rPr>
              <a:t/>
            </a:r>
            <a:br>
              <a:rPr lang="da-DK" sz="2400" dirty="0">
                <a:latin typeface="Berlin Sans FB Demi" panose="020E0802020502020306" pitchFamily="34" charset="0"/>
              </a:rPr>
            </a:br>
            <a:endParaRPr lang="da-DK" sz="2400" dirty="0">
              <a:latin typeface="Berlin Sans FB Demi" panose="020E0802020502020306" pitchFamily="34" charset="0"/>
            </a:endParaRPr>
          </a:p>
        </p:txBody>
      </p:sp>
      <p:sp>
        <p:nvSpPr>
          <p:cNvPr id="5" name="Pladsholder til indhold 4"/>
          <p:cNvSpPr>
            <a:spLocks noGrp="1"/>
          </p:cNvSpPr>
          <p:nvPr>
            <p:ph sz="half" idx="1"/>
          </p:nvPr>
        </p:nvSpPr>
        <p:spPr>
          <a:xfrm>
            <a:off x="474134" y="2245256"/>
            <a:ext cx="4184035" cy="3880772"/>
          </a:xfrm>
        </p:spPr>
        <p:txBody>
          <a:bodyPr>
            <a:normAutofit/>
          </a:bodyPr>
          <a:lstStyle/>
          <a:p>
            <a:pPr lvl="0"/>
            <a:endParaRPr lang="da-DK" dirty="0" smtClean="0"/>
          </a:p>
          <a:p>
            <a:pPr lvl="0"/>
            <a:endParaRPr lang="da-DK" dirty="0"/>
          </a:p>
          <a:p>
            <a:endParaRPr lang="da-DK" dirty="0"/>
          </a:p>
        </p:txBody>
      </p:sp>
      <p:pic>
        <p:nvPicPr>
          <p:cNvPr id="7" name="Billede 6" descr="Murerfaget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0133" y="609600"/>
            <a:ext cx="9652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dsholder til indhold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 dirty="0" smtClean="0"/>
          </a:p>
          <a:p>
            <a:endParaRPr lang="da-DK" dirty="0"/>
          </a:p>
        </p:txBody>
      </p:sp>
      <p:sp>
        <p:nvSpPr>
          <p:cNvPr id="3" name="Rektangel 2"/>
          <p:cNvSpPr/>
          <p:nvPr/>
        </p:nvSpPr>
        <p:spPr>
          <a:xfrm>
            <a:off x="474134" y="1877289"/>
            <a:ext cx="6096000" cy="39549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a-DK" sz="11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da-DK" sz="1600" b="1" dirty="0">
                <a:latin typeface="Georgia" panose="02040502050405020303" pitchFamily="18" charset="0"/>
              </a:rPr>
              <a:t>Begrænsning af VFU, delaftaler og korte aftaler </a:t>
            </a:r>
            <a:endParaRPr lang="da-DK" sz="1600" dirty="0">
              <a:latin typeface="Georgia" panose="02040502050405020303" pitchFamily="18" charset="0"/>
            </a:endParaRPr>
          </a:p>
          <a:p>
            <a:r>
              <a:rPr lang="da-DK" sz="1600" dirty="0">
                <a:latin typeface="Arial" panose="020B0604020202020204" pitchFamily="34" charset="0"/>
              </a:rPr>
              <a:t>• </a:t>
            </a:r>
            <a:r>
              <a:rPr lang="da-DK" sz="1600" dirty="0">
                <a:latin typeface="Georgia" panose="02040502050405020303" pitchFamily="18" charset="0"/>
              </a:rPr>
              <a:t>VFU- fremover i praktikpladsgodkendte virksomheder: </a:t>
            </a:r>
            <a:endParaRPr lang="da-DK" sz="1600" dirty="0" smtClean="0">
              <a:latin typeface="Georgia" panose="02040502050405020303" pitchFamily="18" charset="0"/>
            </a:endParaRPr>
          </a:p>
          <a:p>
            <a:endParaRPr lang="da-DK" sz="1600" dirty="0">
              <a:latin typeface="Georgia" panose="02040502050405020303" pitchFamily="18" charset="0"/>
            </a:endParaRPr>
          </a:p>
          <a:p>
            <a:r>
              <a:rPr lang="da-DK" sz="1600" dirty="0">
                <a:latin typeface="Arial" panose="020B0604020202020204" pitchFamily="34" charset="0"/>
              </a:rPr>
              <a:t>• </a:t>
            </a:r>
            <a:r>
              <a:rPr lang="da-DK" sz="1600" dirty="0">
                <a:latin typeface="Georgia" panose="02040502050405020303" pitchFamily="18" charset="0"/>
              </a:rPr>
              <a:t>omdøbes til virksomhedsforlagt praktikuddannelse (VFP) </a:t>
            </a:r>
            <a:endParaRPr lang="da-DK" sz="1600" dirty="0" smtClean="0">
              <a:latin typeface="Georgia" panose="02040502050405020303" pitchFamily="18" charset="0"/>
            </a:endParaRPr>
          </a:p>
          <a:p>
            <a:endParaRPr lang="da-DK" sz="1600" dirty="0">
              <a:latin typeface="Georgia" panose="02040502050405020303" pitchFamily="18" charset="0"/>
            </a:endParaRPr>
          </a:p>
          <a:p>
            <a:r>
              <a:rPr lang="da-DK" sz="1600" dirty="0">
                <a:latin typeface="Arial" panose="020B0604020202020204" pitchFamily="34" charset="0"/>
              </a:rPr>
              <a:t>• </a:t>
            </a:r>
            <a:r>
              <a:rPr lang="da-DK" sz="1600" dirty="0">
                <a:latin typeface="Georgia" panose="02040502050405020303" pitchFamily="18" charset="0"/>
              </a:rPr>
              <a:t>kan højest vare 3 uger for den enkelte elev i samme virksomhed </a:t>
            </a:r>
            <a:endParaRPr lang="da-DK" sz="1600" dirty="0" smtClean="0">
              <a:latin typeface="Georgia" panose="02040502050405020303" pitchFamily="18" charset="0"/>
            </a:endParaRPr>
          </a:p>
          <a:p>
            <a:endParaRPr lang="da-DK" sz="1600" dirty="0">
              <a:latin typeface="Georgia" panose="02040502050405020303" pitchFamily="18" charset="0"/>
            </a:endParaRPr>
          </a:p>
          <a:p>
            <a:r>
              <a:rPr lang="da-DK" sz="1600" dirty="0">
                <a:latin typeface="Arial" panose="020B0604020202020204" pitchFamily="34" charset="0"/>
              </a:rPr>
              <a:t>• </a:t>
            </a:r>
            <a:r>
              <a:rPr lang="da-DK" sz="1600" dirty="0">
                <a:latin typeface="Georgia" panose="02040502050405020303" pitchFamily="18" charset="0"/>
              </a:rPr>
              <a:t>i alt højest seks uger af elevens praktikuddannelse</a:t>
            </a:r>
            <a:r>
              <a:rPr lang="da-DK" sz="1600" dirty="0" smtClean="0">
                <a:latin typeface="Georgia" panose="02040502050405020303" pitchFamily="18" charset="0"/>
              </a:rPr>
              <a:t>.</a:t>
            </a:r>
          </a:p>
          <a:p>
            <a:r>
              <a:rPr lang="da-DK" sz="1600" dirty="0" smtClean="0">
                <a:latin typeface="Georgia" panose="02040502050405020303" pitchFamily="18" charset="0"/>
              </a:rPr>
              <a:t> </a:t>
            </a:r>
            <a:endParaRPr lang="da-DK" sz="1600" dirty="0">
              <a:latin typeface="Georgia" panose="02040502050405020303" pitchFamily="18" charset="0"/>
            </a:endParaRPr>
          </a:p>
          <a:p>
            <a:r>
              <a:rPr lang="da-DK" sz="1600" dirty="0">
                <a:latin typeface="Arial" panose="020B0604020202020204" pitchFamily="34" charset="0"/>
              </a:rPr>
              <a:t>• </a:t>
            </a:r>
            <a:r>
              <a:rPr lang="da-DK" sz="1600" dirty="0">
                <a:latin typeface="Georgia" panose="02040502050405020303" pitchFamily="18" charset="0"/>
              </a:rPr>
              <a:t>Delaftaler: </a:t>
            </a:r>
          </a:p>
          <a:p>
            <a:r>
              <a:rPr lang="da-DK" sz="1600" dirty="0">
                <a:latin typeface="Arial" panose="020B0604020202020204" pitchFamily="34" charset="0"/>
              </a:rPr>
              <a:t>• </a:t>
            </a:r>
            <a:r>
              <a:rPr lang="da-DK" sz="1600" dirty="0">
                <a:latin typeface="Georgia" panose="02040502050405020303" pitchFamily="18" charset="0"/>
              </a:rPr>
              <a:t>Højest én delaftale for den enkelte elev i samme virksomhed. </a:t>
            </a:r>
            <a:endParaRPr lang="da-DK" sz="1600" dirty="0" smtClean="0">
              <a:latin typeface="Georgia" panose="02040502050405020303" pitchFamily="18" charset="0"/>
            </a:endParaRPr>
          </a:p>
          <a:p>
            <a:endParaRPr lang="da-DK" sz="1600" dirty="0">
              <a:latin typeface="Georgia" panose="02040502050405020303" pitchFamily="18" charset="0"/>
            </a:endParaRPr>
          </a:p>
          <a:p>
            <a:r>
              <a:rPr lang="da-DK" sz="1600" dirty="0">
                <a:latin typeface="Arial" panose="020B0604020202020204" pitchFamily="34" charset="0"/>
              </a:rPr>
              <a:t>• </a:t>
            </a:r>
            <a:r>
              <a:rPr lang="da-DK" sz="1600" dirty="0">
                <a:latin typeface="Georgia" panose="02040502050405020303" pitchFamily="18" charset="0"/>
              </a:rPr>
              <a:t>Korte uddannelsesaftaler</a:t>
            </a:r>
            <a:r>
              <a:rPr lang="da-DK" sz="1600" dirty="0" smtClean="0">
                <a:latin typeface="Georgia" panose="02040502050405020303" pitchFamily="18" charset="0"/>
              </a:rPr>
              <a:t>: </a:t>
            </a:r>
            <a:endParaRPr lang="da-DK" sz="1600" dirty="0">
              <a:latin typeface="Georgia" panose="02040502050405020303" pitchFamily="18" charset="0"/>
            </a:endParaRPr>
          </a:p>
          <a:p>
            <a:r>
              <a:rPr lang="da-DK" sz="1600" dirty="0">
                <a:latin typeface="Arial" panose="020B0604020202020204" pitchFamily="34" charset="0"/>
              </a:rPr>
              <a:t>• </a:t>
            </a:r>
            <a:r>
              <a:rPr lang="da-DK" sz="1600" dirty="0">
                <a:latin typeface="Georgia" panose="02040502050405020303" pitchFamily="18" charset="0"/>
              </a:rPr>
              <a:t>Højest to korte aftaler mellem den enkelte elev og samme virksomhed (dispensationsmulighed). 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0134" y="1930400"/>
            <a:ext cx="2751604" cy="414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52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2400" b="1" dirty="0" smtClean="0">
                <a:latin typeface="Berlin Sans FB Demi" panose="020E0802020502020306" pitchFamily="34" charset="0"/>
              </a:rPr>
              <a:t>LUU konference d. 4 oktober 2017  på  Severin Kursus center Middelfart</a:t>
            </a:r>
            <a:r>
              <a:rPr lang="da-DK" sz="2400" dirty="0">
                <a:latin typeface="Berlin Sans FB Demi" panose="020E0802020502020306" pitchFamily="34" charset="0"/>
              </a:rPr>
              <a:t/>
            </a:r>
            <a:br>
              <a:rPr lang="da-DK" sz="2400" dirty="0">
                <a:latin typeface="Berlin Sans FB Demi" panose="020E0802020502020306" pitchFamily="34" charset="0"/>
              </a:rPr>
            </a:br>
            <a:endParaRPr lang="da-DK" sz="2400" dirty="0">
              <a:latin typeface="Berlin Sans FB Demi" panose="020E0802020502020306" pitchFamily="34" charset="0"/>
            </a:endParaRPr>
          </a:p>
        </p:txBody>
      </p:sp>
      <p:sp>
        <p:nvSpPr>
          <p:cNvPr id="5" name="Pladsholder til indhold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da-DK" sz="2400" dirty="0" smtClean="0"/>
              <a:t>Svendeprøver</a:t>
            </a:r>
          </a:p>
          <a:p>
            <a:pPr lvl="0"/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2" name="Pladsholder til indhold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 dirty="0" smtClean="0"/>
          </a:p>
          <a:p>
            <a:endParaRPr lang="da-DK" dirty="0"/>
          </a:p>
        </p:txBody>
      </p:sp>
      <p:pic>
        <p:nvPicPr>
          <p:cNvPr id="7" name="Billede 6" descr="Murerfaget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0133" y="609600"/>
            <a:ext cx="9652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7012" y="1777284"/>
            <a:ext cx="3737441" cy="4137041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966672" y="3141303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6686684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243</TotalTime>
  <Words>341</Words>
  <Application>Microsoft Office PowerPoint</Application>
  <PresentationFormat>Widescreen</PresentationFormat>
  <Paragraphs>63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7" baseType="lpstr">
      <vt:lpstr>Arial</vt:lpstr>
      <vt:lpstr>Berlin Sans FB Demi</vt:lpstr>
      <vt:lpstr>Georgia</vt:lpstr>
      <vt:lpstr>Tahoma</vt:lpstr>
      <vt:lpstr>Trebuchet MS</vt:lpstr>
      <vt:lpstr>Wingdings 3</vt:lpstr>
      <vt:lpstr>Facet</vt:lpstr>
      <vt:lpstr>LUU konference d. 4 oktober 2017  på  Severin Kursus center Middelfart </vt:lpstr>
      <vt:lpstr>LUU konference d. 4 oktober 2017  på  Severin Kursus center Middelfart </vt:lpstr>
      <vt:lpstr>LUU konference d. 4 oktober 2017  på  Severin Kursus center Middelfart </vt:lpstr>
      <vt:lpstr>LUU konference d. 4 oktober 2017  på  Severin Kursus center Middelfart </vt:lpstr>
      <vt:lpstr>LUU konference d. 4 oktober 2017  på  Severin Kursus center Middelfart </vt:lpstr>
      <vt:lpstr>LUU konference d. 4 oktober 2017  på  Severin Kursus center Middelfart </vt:lpstr>
      <vt:lpstr>LUU konference d. 4 oktober 2017  på  Severin Kursus center Middelfart </vt:lpstr>
      <vt:lpstr>LUU konference d. 4 oktober 2017  på  Severin Kursus center Middelfart </vt:lpstr>
      <vt:lpstr>LUU konference d. 4 oktober 2017  på  Severin Kursus center Middelfart </vt:lpstr>
      <vt:lpstr>LUU konference d. 4 oktober 2017  på  Severin Kursus center Middelfart </vt:lpstr>
    </vt:vector>
  </TitlesOfParts>
  <Company>Byggeriets Uddannelser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LUU konference d. 4 oktober på  Severin Kursus center Middelfart</dc:title>
  <dc:creator>Erik Fog Larsen</dc:creator>
  <cp:lastModifiedBy>Christian Riis Kistrup</cp:lastModifiedBy>
  <cp:revision>14</cp:revision>
  <dcterms:created xsi:type="dcterms:W3CDTF">2017-09-20T09:01:53Z</dcterms:created>
  <dcterms:modified xsi:type="dcterms:W3CDTF">2017-10-06T06:53:46Z</dcterms:modified>
</cp:coreProperties>
</file>