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8" r:id="rId3"/>
    <p:sldId id="264" r:id="rId4"/>
    <p:sldId id="265" r:id="rId5"/>
    <p:sldId id="257" r:id="rId6"/>
    <p:sldId id="259" r:id="rId7"/>
    <p:sldId id="266" r:id="rId8"/>
    <p:sldId id="267" r:id="rId9"/>
    <p:sldId id="268" r:id="rId10"/>
    <p:sldId id="269" r:id="rId11"/>
    <p:sldId id="261" r:id="rId12"/>
  </p:sldIdLst>
  <p:sldSz cx="12192000" cy="6858000"/>
  <p:notesSz cx="6797675" cy="9926638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1B6F4E-E1A5-4583-B8E1-F0900F8C3773}" type="datetimeFigureOut">
              <a:rPr lang="da-DK" smtClean="0"/>
              <a:t>14-11-2016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0F8AB3-D815-40E2-BA41-726D8A7347B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848263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4F1019-DB26-4382-BFDC-6186DAE74AD7}" type="datetimeFigureOut">
              <a:rPr lang="da-DK" smtClean="0"/>
              <a:t>14-11-2016</a:t>
            </a:fld>
            <a:endParaRPr lang="da-DK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03979D-529F-4272-AE09-4EC8121F2B8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195452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24958B-F04D-4AEE-9220-81E8CEC51186}" type="slidenum">
              <a:rPr lang="da-DK" smtClean="0"/>
              <a:t>4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455290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24958B-F04D-4AEE-9220-81E8CEC51186}" type="slidenum">
              <a:rPr lang="da-DK" smtClean="0"/>
              <a:t>7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17819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24958B-F04D-4AEE-9220-81E8CEC51186}" type="slidenum">
              <a:rPr lang="da-DK" smtClean="0"/>
              <a:t>8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590109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24958B-F04D-4AEE-9220-81E8CEC51186}" type="slidenum">
              <a:rPr lang="da-DK" smtClean="0"/>
              <a:t>9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548362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A3E28-5BC1-4438-AC83-05953B0ECECC}" type="datetimeFigureOut">
              <a:rPr lang="da-DK" smtClean="0"/>
              <a:t>14-11-2016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7FBBD-FA80-4609-92F0-BA68966DAB4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08954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A3E28-5BC1-4438-AC83-05953B0ECECC}" type="datetimeFigureOut">
              <a:rPr lang="da-DK" smtClean="0"/>
              <a:t>14-11-2016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7FBBD-FA80-4609-92F0-BA68966DAB4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847013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A3E28-5BC1-4438-AC83-05953B0ECECC}" type="datetimeFigureOut">
              <a:rPr lang="da-DK" smtClean="0"/>
              <a:t>14-11-2016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7FBBD-FA80-4609-92F0-BA68966DAB4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994699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A3E28-5BC1-4438-AC83-05953B0ECECC}" type="datetimeFigureOut">
              <a:rPr lang="da-DK" smtClean="0"/>
              <a:t>14-11-2016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7FBBD-FA80-4609-92F0-BA68966DAB4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939931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A3E28-5BC1-4438-AC83-05953B0ECECC}" type="datetimeFigureOut">
              <a:rPr lang="da-DK" smtClean="0"/>
              <a:t>14-11-2016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7FBBD-FA80-4609-92F0-BA68966DAB4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490261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A3E28-5BC1-4438-AC83-05953B0ECECC}" type="datetimeFigureOut">
              <a:rPr lang="da-DK" smtClean="0"/>
              <a:t>14-11-2016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7FBBD-FA80-4609-92F0-BA68966DAB4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647980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A3E28-5BC1-4438-AC83-05953B0ECECC}" type="datetimeFigureOut">
              <a:rPr lang="da-DK" smtClean="0"/>
              <a:t>14-11-2016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7FBBD-FA80-4609-92F0-BA68966DAB4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218755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A3E28-5BC1-4438-AC83-05953B0ECECC}" type="datetimeFigureOut">
              <a:rPr lang="da-DK" smtClean="0"/>
              <a:t>14-11-2016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7FBBD-FA80-4609-92F0-BA68966DAB4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202794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A3E28-5BC1-4438-AC83-05953B0ECECC}" type="datetimeFigureOut">
              <a:rPr lang="da-DK" smtClean="0"/>
              <a:t>14-11-2016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7FBBD-FA80-4609-92F0-BA68966DAB4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451749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A3E28-5BC1-4438-AC83-05953B0ECECC}" type="datetimeFigureOut">
              <a:rPr lang="da-DK" smtClean="0"/>
              <a:t>14-11-2016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7FBBD-FA80-4609-92F0-BA68966DAB4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731755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A3E28-5BC1-4438-AC83-05953B0ECECC}" type="datetimeFigureOut">
              <a:rPr lang="da-DK" smtClean="0"/>
              <a:t>14-11-2016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7FBBD-FA80-4609-92F0-BA68966DAB4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292521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dirty="0" smtClean="0"/>
              <a:t>Klik for at redigere i master</a:t>
            </a:r>
            <a:endParaRPr lang="da-DK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BA3E28-5BC1-4438-AC83-05953B0ECECC}" type="datetimeFigureOut">
              <a:rPr lang="da-DK" smtClean="0"/>
              <a:t>14-11-2016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F7FBBD-FA80-4609-92F0-BA68966DAB4F}" type="slidenum">
              <a:rPr lang="da-DK" smtClean="0"/>
              <a:t>‹nr.›</a:t>
            </a:fld>
            <a:endParaRPr lang="da-DK"/>
          </a:p>
        </p:txBody>
      </p:sp>
      <p:pic>
        <p:nvPicPr>
          <p:cNvPr id="7" name="Billede 6" descr="BAI-logo"/>
          <p:cNvPicPr/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52450" y="254472"/>
            <a:ext cx="866775" cy="7143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823796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3850690"/>
          </a:xfrm>
        </p:spPr>
        <p:txBody>
          <a:bodyPr>
            <a:normAutofit fontScale="90000"/>
          </a:bodyPr>
          <a:lstStyle/>
          <a:p>
            <a:r>
              <a:rPr lang="da-DK" b="1" i="1" dirty="0" smtClean="0"/>
              <a:t/>
            </a:r>
            <a:br>
              <a:rPr lang="da-DK" b="1" i="1" dirty="0" smtClean="0"/>
            </a:br>
            <a:r>
              <a:rPr lang="da-DK" b="1" i="1" dirty="0"/>
              <a:t/>
            </a:r>
            <a:br>
              <a:rPr lang="da-DK" b="1" i="1" dirty="0"/>
            </a:br>
            <a:r>
              <a:rPr lang="da-DK" sz="5300" b="1" i="1" dirty="0" smtClean="0"/>
              <a:t>Attraktive </a:t>
            </a:r>
            <a:r>
              <a:rPr lang="da-DK" sz="5300" b="1" i="1" dirty="0"/>
              <a:t>og fleksible kontraktuddannelser gennem digital undervisning/</a:t>
            </a:r>
            <a:r>
              <a:rPr lang="da-DK" sz="5300" b="1" i="1" dirty="0" err="1"/>
              <a:t>flipped</a:t>
            </a:r>
            <a:r>
              <a:rPr lang="da-DK" sz="5300" b="1" i="1" dirty="0"/>
              <a:t> </a:t>
            </a:r>
            <a:r>
              <a:rPr lang="da-DK" sz="5300" b="1" i="1" dirty="0" smtClean="0"/>
              <a:t>learning</a:t>
            </a:r>
            <a:br>
              <a:rPr lang="da-DK" sz="5300" b="1" i="1" dirty="0" smtClean="0"/>
            </a:br>
            <a:r>
              <a:rPr lang="da-DK" sz="5300" b="1" i="1" dirty="0" smtClean="0"/>
              <a:t>BAI OUP 2015</a:t>
            </a:r>
            <a:endParaRPr lang="da-DK" sz="5300" dirty="0"/>
          </a:p>
        </p:txBody>
      </p:sp>
    </p:spTree>
    <p:extLst>
      <p:ext uri="{BB962C8B-B14F-4D97-AF65-F5344CB8AC3E}">
        <p14:creationId xmlns:p14="http://schemas.microsoft.com/office/powerpoint/2010/main" val="535263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Resultater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Kompetenceudvikling af faglærere</a:t>
            </a:r>
          </a:p>
          <a:p>
            <a:r>
              <a:rPr lang="da-DK" dirty="0" smtClean="0"/>
              <a:t>Engagement, medskabelse, variation</a:t>
            </a:r>
          </a:p>
          <a:p>
            <a:r>
              <a:rPr lang="da-DK" dirty="0" smtClean="0"/>
              <a:t>Refleksionen begynder på et andet sted, på et andet tidspunkt. Refleksionen begynder hurtigere.</a:t>
            </a:r>
          </a:p>
          <a:p>
            <a:r>
              <a:rPr lang="da-DK" dirty="0" smtClean="0"/>
              <a:t>Modstand fra kursister – de udstiller sig selv og det er en risiko</a:t>
            </a:r>
          </a:p>
          <a:p>
            <a:r>
              <a:rPr lang="da-DK" dirty="0" smtClean="0"/>
              <a:t>Faglæreren kan ikke styre på samme måde. Kursisterne kan finde noget der er forkert.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2386044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Perspektiver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Nu er teknologierne for alvor til stede alle steder</a:t>
            </a:r>
          </a:p>
          <a:p>
            <a:r>
              <a:rPr lang="da-DK" dirty="0" smtClean="0"/>
              <a:t>Det giver nye muligheder, fordi tilgængeligheden er anderledes</a:t>
            </a:r>
          </a:p>
          <a:p>
            <a:r>
              <a:rPr lang="da-DK" dirty="0" smtClean="0"/>
              <a:t>Det er nemmere og billigere at eksperimentere</a:t>
            </a:r>
          </a:p>
          <a:p>
            <a:r>
              <a:rPr lang="da-DK" dirty="0" smtClean="0"/>
              <a:t>Platforme er også tilstede i privatlivet – mere flydende mellem skole/fritid</a:t>
            </a:r>
          </a:p>
          <a:p>
            <a:r>
              <a:rPr lang="da-DK" dirty="0" smtClean="0"/>
              <a:t>”Attraktivt og fleksibelt”</a:t>
            </a:r>
            <a:endParaRPr lang="da-DK" dirty="0"/>
          </a:p>
          <a:p>
            <a:r>
              <a:rPr lang="da-DK" dirty="0" smtClean="0"/>
              <a:t>Learning by </a:t>
            </a:r>
            <a:r>
              <a:rPr lang="da-DK" dirty="0" err="1" smtClean="0"/>
              <a:t>doing</a:t>
            </a:r>
            <a:endParaRPr lang="da-DK" dirty="0" smtClean="0"/>
          </a:p>
        </p:txBody>
      </p:sp>
    </p:spTree>
    <p:extLst>
      <p:ext uri="{BB962C8B-B14F-4D97-AF65-F5344CB8AC3E}">
        <p14:creationId xmlns:p14="http://schemas.microsoft.com/office/powerpoint/2010/main" val="1297359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Projektets formål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”Attraktive og fleksible uddannelser” er stikord</a:t>
            </a:r>
          </a:p>
          <a:p>
            <a:r>
              <a:rPr lang="da-DK" dirty="0"/>
              <a:t>Kombinere læringsformer og medier</a:t>
            </a:r>
          </a:p>
          <a:p>
            <a:r>
              <a:rPr lang="da-DK" dirty="0" smtClean="0"/>
              <a:t>Engagere</a:t>
            </a:r>
            <a:r>
              <a:rPr lang="da-DK" dirty="0"/>
              <a:t>, inddrage og anvende kursisters erfaringer og viden</a:t>
            </a:r>
          </a:p>
          <a:p>
            <a:r>
              <a:rPr lang="da-DK" dirty="0"/>
              <a:t>Styrke kobling mellem arbejdsplads og skole – transfer</a:t>
            </a:r>
          </a:p>
          <a:p>
            <a:r>
              <a:rPr lang="da-DK" dirty="0" smtClean="0"/>
              <a:t>AMU-målgruppen og informationsteknologi - kvalificere</a:t>
            </a:r>
          </a:p>
        </p:txBody>
      </p:sp>
    </p:spTree>
    <p:extLst>
      <p:ext uri="{BB962C8B-B14F-4D97-AF65-F5344CB8AC3E}">
        <p14:creationId xmlns:p14="http://schemas.microsoft.com/office/powerpoint/2010/main" val="4067033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Hvad er </a:t>
            </a:r>
            <a:r>
              <a:rPr lang="da-DK" dirty="0" err="1" smtClean="0"/>
              <a:t>flipped</a:t>
            </a:r>
            <a:r>
              <a:rPr lang="da-DK" dirty="0" smtClean="0"/>
              <a:t> learning?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err="1" smtClean="0"/>
              <a:t>Flipped</a:t>
            </a:r>
            <a:r>
              <a:rPr lang="da-DK" dirty="0" smtClean="0"/>
              <a:t> learning: </a:t>
            </a:r>
          </a:p>
          <a:p>
            <a:pPr lvl="1"/>
            <a:r>
              <a:rPr lang="da-DK" dirty="0" smtClean="0"/>
              <a:t>Organisere </a:t>
            </a:r>
            <a:r>
              <a:rPr lang="da-DK" dirty="0"/>
              <a:t>undervisningen på mange forskellige </a:t>
            </a:r>
            <a:r>
              <a:rPr lang="da-DK" dirty="0" err="1"/>
              <a:t>må</a:t>
            </a:r>
            <a:r>
              <a:rPr lang="da-DK" dirty="0" err="1" smtClean="0"/>
              <a:t>der</a:t>
            </a:r>
            <a:r>
              <a:rPr lang="da-DK" dirty="0" smtClean="0"/>
              <a:t> </a:t>
            </a:r>
            <a:r>
              <a:rPr lang="da-DK" dirty="0"/>
              <a:t>afhængigt af fagets </a:t>
            </a:r>
            <a:r>
              <a:rPr lang="da-DK" dirty="0" smtClean="0"/>
              <a:t>karakter, kursisternes faglige niveau, forudsætninger og baggrund.</a:t>
            </a:r>
          </a:p>
          <a:p>
            <a:pPr lvl="1"/>
            <a:r>
              <a:rPr lang="da-DK" dirty="0" smtClean="0"/>
              <a:t>Faglærerens rolle </a:t>
            </a:r>
            <a:r>
              <a:rPr lang="da-DK" dirty="0"/>
              <a:t>ikke </a:t>
            </a:r>
            <a:r>
              <a:rPr lang="da-DK" dirty="0" smtClean="0"/>
              <a:t>enten </a:t>
            </a:r>
            <a:r>
              <a:rPr lang="da-DK" dirty="0"/>
              <a:t>tavleunderviser eller konsulent. </a:t>
            </a:r>
            <a:r>
              <a:rPr lang="da-DK" dirty="0" smtClean="0"/>
              <a:t>Faglæreren kan indtage mange forskellige lærerroller, </a:t>
            </a:r>
            <a:r>
              <a:rPr lang="da-DK" dirty="0"/>
              <a:t>afhængigt af hvor </a:t>
            </a:r>
            <a:r>
              <a:rPr lang="da-DK" dirty="0" smtClean="0"/>
              <a:t>kursisterne er i </a:t>
            </a:r>
            <a:r>
              <a:rPr lang="da-DK" dirty="0"/>
              <a:t>deres læringsproces</a:t>
            </a:r>
            <a:r>
              <a:rPr lang="da-DK" dirty="0" smtClean="0"/>
              <a:t>.</a:t>
            </a:r>
          </a:p>
          <a:p>
            <a:r>
              <a:rPr lang="da-DK" sz="2400" dirty="0"/>
              <a:t>Kursisterne inddrages og er </a:t>
            </a:r>
            <a:r>
              <a:rPr lang="da-DK" sz="2400" dirty="0" err="1"/>
              <a:t>medskabere</a:t>
            </a:r>
            <a:r>
              <a:rPr lang="da-DK" sz="2400" dirty="0"/>
              <a:t> af undervisningen</a:t>
            </a:r>
          </a:p>
          <a:p>
            <a:r>
              <a:rPr lang="da-DK" sz="2400" dirty="0"/>
              <a:t>Anvendelse og kombination flere medier</a:t>
            </a:r>
          </a:p>
          <a:p>
            <a:pPr lvl="1"/>
            <a:endParaRPr lang="da-DK" dirty="0" smtClean="0"/>
          </a:p>
          <a:p>
            <a:pPr lvl="1"/>
            <a:endParaRPr lang="da-DK" dirty="0" smtClean="0"/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589931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Blooms taksonomi</a:t>
            </a:r>
            <a:endParaRPr lang="da-DK" dirty="0"/>
          </a:p>
        </p:txBody>
      </p:sp>
      <p:pic>
        <p:nvPicPr>
          <p:cNvPr id="1026" name="Picture 2" descr="http://s2.thingpic.com/images/Jj/dpL6v2RjZmaVp67Uz1gC.png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1900" y="1690688"/>
            <a:ext cx="9306994" cy="4891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47487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Baggrund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Hvad er det nye i dét?</a:t>
            </a:r>
          </a:p>
          <a:p>
            <a:r>
              <a:rPr lang="da-DK" dirty="0" smtClean="0"/>
              <a:t>Ikke enten eller, men en mulighed der f.eks. kan anvendes på dele af uddannelsesmål, hvor det findes hensigtsmæssigt</a:t>
            </a:r>
          </a:p>
          <a:p>
            <a:r>
              <a:rPr lang="da-DK" dirty="0" smtClean="0"/>
              <a:t>Skal kursisterne til at arbejde hjemme/lektier?</a:t>
            </a:r>
          </a:p>
          <a:p>
            <a:r>
              <a:rPr lang="da-DK" dirty="0"/>
              <a:t>Al læring bliver ikke nødt til at ske i klasselokalet eller i </a:t>
            </a:r>
            <a:r>
              <a:rPr lang="da-DK" dirty="0" smtClean="0"/>
              <a:t>værkstedet/pladsen</a:t>
            </a:r>
          </a:p>
          <a:p>
            <a:r>
              <a:rPr lang="da-DK" dirty="0" smtClean="0"/>
              <a:t>Konfrontation kan bruges anderledes</a:t>
            </a:r>
            <a:endParaRPr lang="da-DK" dirty="0"/>
          </a:p>
          <a:p>
            <a:endParaRPr lang="da-DK" dirty="0" smtClean="0"/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188680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Aktiviteter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Udvikling er sket i tilknytning til kontraktuddannelserne; betonmageruddannelsen, maskinføreruddannelsen, nedriveruddannelsen, stilladsmontøruddannelsen</a:t>
            </a:r>
          </a:p>
          <a:p>
            <a:r>
              <a:rPr lang="da-DK" dirty="0" smtClean="0"/>
              <a:t>Faglærerne har frie hænder – udvælger uddannelsesmål og begrunder medier og læringsformer</a:t>
            </a:r>
          </a:p>
          <a:p>
            <a:r>
              <a:rPr lang="da-DK" dirty="0" smtClean="0"/>
              <a:t>Workshops</a:t>
            </a:r>
          </a:p>
          <a:p>
            <a:r>
              <a:rPr lang="da-DK" dirty="0" smtClean="0"/>
              <a:t>Udvikling på de enkelte skoler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070174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a-DK" sz="4000" dirty="0" smtClean="0"/>
              <a:t>Kursisters kompetenceforhold og </a:t>
            </a:r>
            <a:r>
              <a:rPr lang="da-DK" sz="4000" dirty="0" err="1" smtClean="0"/>
              <a:t>flipped</a:t>
            </a:r>
            <a:r>
              <a:rPr lang="da-DK" sz="4000" dirty="0"/>
              <a:t> </a:t>
            </a:r>
            <a:r>
              <a:rPr lang="da-DK" sz="4000" dirty="0" smtClean="0"/>
              <a:t>learning - Fås </a:t>
            </a:r>
            <a:r>
              <a:rPr lang="da-DK" sz="4000" dirty="0"/>
              <a:t>eller </a:t>
            </a:r>
            <a:r>
              <a:rPr lang="da-DK" sz="4000" dirty="0" smtClean="0"/>
              <a:t>kræves disse kompetencer?</a:t>
            </a:r>
            <a:r>
              <a:rPr lang="da-DK" dirty="0"/>
              <a:t/>
            </a:r>
            <a:br>
              <a:rPr lang="da-DK" dirty="0"/>
            </a:b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 fontScale="92500"/>
          </a:bodyPr>
          <a:lstStyle/>
          <a:p>
            <a:r>
              <a:rPr lang="en-GB" dirty="0" err="1" smtClean="0"/>
              <a:t>Bliver</a:t>
            </a:r>
            <a:r>
              <a:rPr lang="en-GB" dirty="0" smtClean="0"/>
              <a:t> </a:t>
            </a:r>
            <a:r>
              <a:rPr lang="en-GB" dirty="0" err="1" smtClean="0"/>
              <a:t>kursisterne</a:t>
            </a:r>
            <a:r>
              <a:rPr lang="en-GB" dirty="0" smtClean="0"/>
              <a:t> mere </a:t>
            </a:r>
            <a:r>
              <a:rPr lang="da-DK" dirty="0" smtClean="0"/>
              <a:t>selvstyrende</a:t>
            </a:r>
            <a:r>
              <a:rPr lang="en-GB" dirty="0" smtClean="0"/>
              <a:t>?</a:t>
            </a:r>
            <a:endParaRPr lang="en-GB" dirty="0"/>
          </a:p>
          <a:p>
            <a:r>
              <a:rPr lang="da-DK" dirty="0" smtClean="0"/>
              <a:t>Styrkes kursisternes evner til at indsamle og bruge informationer?</a:t>
            </a:r>
          </a:p>
          <a:p>
            <a:r>
              <a:rPr lang="da-DK" dirty="0" smtClean="0"/>
              <a:t>Bliver kursister mere afhængige af feedback fra andre kursister (peers)?</a:t>
            </a:r>
          </a:p>
          <a:p>
            <a:r>
              <a:rPr lang="da-DK" dirty="0" smtClean="0"/>
              <a:t>Mere tilbøjelige til at samarbejde?</a:t>
            </a:r>
          </a:p>
          <a:p>
            <a:r>
              <a:rPr lang="da-DK" dirty="0" smtClean="0"/>
              <a:t>Orienterede mod selv at deltage i </a:t>
            </a:r>
            <a:r>
              <a:rPr lang="da-DK" dirty="0" err="1" smtClean="0"/>
              <a:t>vidensproduktion</a:t>
            </a:r>
            <a:r>
              <a:rPr lang="da-DK" dirty="0" smtClean="0"/>
              <a:t>?</a:t>
            </a:r>
          </a:p>
          <a:p>
            <a:r>
              <a:rPr lang="da-DK" dirty="0" smtClean="0"/>
              <a:t>Differentiering</a:t>
            </a:r>
            <a:r>
              <a:rPr lang="da-DK" dirty="0"/>
              <a:t>?</a:t>
            </a:r>
          </a:p>
          <a:p>
            <a:r>
              <a:rPr lang="da-DK" dirty="0"/>
              <a:t>Frigjort fra tid og sted?</a:t>
            </a:r>
          </a:p>
          <a:p>
            <a:r>
              <a:rPr lang="da-DK" dirty="0"/>
              <a:t>Frigørelse af ressourcer gennem anvendelse af </a:t>
            </a:r>
            <a:r>
              <a:rPr lang="da-DK" dirty="0" smtClean="0"/>
              <a:t>IT </a:t>
            </a:r>
            <a:r>
              <a:rPr lang="da-DK" dirty="0"/>
              <a:t>og hvad kan de eventuelt bruges til?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86740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Fokuspunkter kursistperspektiv 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838200" y="1901825"/>
            <a:ext cx="10515600" cy="4351338"/>
          </a:xfrm>
          <a:solidFill>
            <a:schemeClr val="bg1"/>
          </a:solidFill>
        </p:spPr>
        <p:txBody>
          <a:bodyPr>
            <a:normAutofit lnSpcReduction="10000"/>
          </a:bodyPr>
          <a:lstStyle/>
          <a:p>
            <a:r>
              <a:rPr lang="da-DK" dirty="0" smtClean="0"/>
              <a:t>Sociale netværks rolle </a:t>
            </a:r>
          </a:p>
          <a:p>
            <a:r>
              <a:rPr lang="da-DK" dirty="0" smtClean="0"/>
              <a:t>Privatliv og bevidsthed om beskyttelse af data</a:t>
            </a:r>
          </a:p>
          <a:p>
            <a:r>
              <a:rPr lang="da-DK" dirty="0" smtClean="0"/>
              <a:t>Identitetsskabelse og præsentation af sig selv  - ved brug af IT</a:t>
            </a:r>
          </a:p>
          <a:p>
            <a:r>
              <a:rPr lang="da-DK" dirty="0" smtClean="0"/>
              <a:t>Selv skabe indhold - </a:t>
            </a:r>
            <a:r>
              <a:rPr lang="da-DK" i="1" dirty="0" smtClean="0"/>
              <a:t>Learning by </a:t>
            </a:r>
            <a:r>
              <a:rPr lang="da-DK" i="1" dirty="0" err="1" smtClean="0"/>
              <a:t>making</a:t>
            </a:r>
            <a:endParaRPr lang="da-DK" i="1" dirty="0" smtClean="0"/>
          </a:p>
          <a:p>
            <a:r>
              <a:rPr lang="da-DK" dirty="0" smtClean="0"/>
              <a:t>Selv organisere indhold</a:t>
            </a:r>
          </a:p>
          <a:p>
            <a:r>
              <a:rPr lang="da-DK" dirty="0" smtClean="0"/>
              <a:t>Genbruge informationer og materiale og bruge på nye måder</a:t>
            </a:r>
          </a:p>
          <a:p>
            <a:r>
              <a:rPr lang="da-DK" dirty="0" smtClean="0"/>
              <a:t>Filtrere og udvælge informationer mv.</a:t>
            </a:r>
          </a:p>
          <a:p>
            <a:r>
              <a:rPr lang="da-DK" i="1" dirty="0" err="1" smtClean="0"/>
              <a:t>Transliteracy</a:t>
            </a:r>
            <a:r>
              <a:rPr lang="da-DK" dirty="0" smtClean="0"/>
              <a:t> – evne til forstå og kommunikere på tværs af forskellige platforme</a:t>
            </a: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718828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Faglærerkompetencer og IKT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Kernefagligheden er oftest ikke bundet til IKT, og hvad betyder det</a:t>
            </a:r>
            <a:r>
              <a:rPr lang="da-DK" dirty="0" smtClean="0"/>
              <a:t>?</a:t>
            </a:r>
          </a:p>
          <a:p>
            <a:endParaRPr lang="da-DK" dirty="0"/>
          </a:p>
          <a:p>
            <a:r>
              <a:rPr lang="da-DK" dirty="0" smtClean="0"/>
              <a:t>IKT-”</a:t>
            </a:r>
            <a:r>
              <a:rPr lang="da-DK" dirty="0" err="1" smtClean="0"/>
              <a:t>literacy</a:t>
            </a:r>
            <a:r>
              <a:rPr lang="da-DK" dirty="0" smtClean="0"/>
              <a:t>” og </a:t>
            </a:r>
            <a:r>
              <a:rPr lang="da-DK" dirty="0" err="1" smtClean="0"/>
              <a:t>transliteracy</a:t>
            </a:r>
            <a:r>
              <a:rPr lang="da-DK" dirty="0" smtClean="0"/>
              <a:t> (evne til forstå og kommunikere på tværs af forskellige platforme)</a:t>
            </a:r>
          </a:p>
          <a:p>
            <a:endParaRPr lang="da-DK" dirty="0" smtClean="0"/>
          </a:p>
          <a:p>
            <a:r>
              <a:rPr lang="da-DK" dirty="0" smtClean="0"/>
              <a:t>Vurdere </a:t>
            </a:r>
            <a:r>
              <a:rPr lang="da-DK" dirty="0"/>
              <a:t>og udvælge redskaber til bevidste </a:t>
            </a:r>
            <a:r>
              <a:rPr lang="da-DK" dirty="0" smtClean="0"/>
              <a:t>formål</a:t>
            </a:r>
          </a:p>
          <a:p>
            <a:pPr marL="0" indent="0">
              <a:buNone/>
            </a:pPr>
            <a:endParaRPr lang="da-DK" dirty="0"/>
          </a:p>
          <a:p>
            <a:r>
              <a:rPr lang="da-DK" dirty="0" smtClean="0"/>
              <a:t>”Adræthed” i anvendelsen</a:t>
            </a:r>
          </a:p>
        </p:txBody>
      </p:sp>
    </p:spTree>
    <p:extLst>
      <p:ext uri="{BB962C8B-B14F-4D97-AF65-F5344CB8AC3E}">
        <p14:creationId xmlns:p14="http://schemas.microsoft.com/office/powerpoint/2010/main" val="1918371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844</TotalTime>
  <Words>476</Words>
  <Application>Microsoft Office PowerPoint</Application>
  <PresentationFormat>Widescreen</PresentationFormat>
  <Paragraphs>69</Paragraphs>
  <Slides>11</Slides>
  <Notes>4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Office-tema</vt:lpstr>
      <vt:lpstr>  Attraktive og fleksible kontraktuddannelser gennem digital undervisning/flipped learning BAI OUP 2015</vt:lpstr>
      <vt:lpstr>Projektets formål</vt:lpstr>
      <vt:lpstr>Hvad er flipped learning?</vt:lpstr>
      <vt:lpstr>Blooms taksonomi</vt:lpstr>
      <vt:lpstr>Baggrund</vt:lpstr>
      <vt:lpstr>Aktiviteter</vt:lpstr>
      <vt:lpstr>Kursisters kompetenceforhold og flipped learning - Fås eller kræves disse kompetencer? </vt:lpstr>
      <vt:lpstr>Fokuspunkter kursistperspektiv </vt:lpstr>
      <vt:lpstr>Faglærerkompetencer og IKT</vt:lpstr>
      <vt:lpstr>Resultater</vt:lpstr>
      <vt:lpstr>Perspektiver</vt:lpstr>
    </vt:vector>
  </TitlesOfParts>
  <Company>Byggeriets Uddannelser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Rasmus Zier Bro</dc:creator>
  <cp:lastModifiedBy>Rasmus Zier Bro</cp:lastModifiedBy>
  <cp:revision>19</cp:revision>
  <cp:lastPrinted>2016-11-14T09:25:33Z</cp:lastPrinted>
  <dcterms:created xsi:type="dcterms:W3CDTF">2016-11-10T08:59:25Z</dcterms:created>
  <dcterms:modified xsi:type="dcterms:W3CDTF">2016-11-14T14:04:22Z</dcterms:modified>
</cp:coreProperties>
</file>