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2"/>
  </p:handoutMasterIdLst>
  <p:sldIdLst>
    <p:sldId id="297" r:id="rId2"/>
    <p:sldId id="271" r:id="rId3"/>
    <p:sldId id="273" r:id="rId4"/>
    <p:sldId id="299" r:id="rId5"/>
    <p:sldId id="319" r:id="rId6"/>
    <p:sldId id="298" r:id="rId7"/>
    <p:sldId id="293" r:id="rId8"/>
    <p:sldId id="272" r:id="rId9"/>
    <p:sldId id="300" r:id="rId10"/>
    <p:sldId id="301" r:id="rId11"/>
    <p:sldId id="302" r:id="rId12"/>
    <p:sldId id="304" r:id="rId13"/>
    <p:sldId id="303" r:id="rId14"/>
    <p:sldId id="287" r:id="rId15"/>
    <p:sldId id="274" r:id="rId16"/>
    <p:sldId id="275" r:id="rId17"/>
    <p:sldId id="317" r:id="rId18"/>
    <p:sldId id="296" r:id="rId19"/>
    <p:sldId id="305" r:id="rId20"/>
    <p:sldId id="306" r:id="rId21"/>
    <p:sldId id="312" r:id="rId22"/>
    <p:sldId id="318" r:id="rId23"/>
    <p:sldId id="320" r:id="rId24"/>
    <p:sldId id="308" r:id="rId25"/>
    <p:sldId id="309" r:id="rId26"/>
    <p:sldId id="310" r:id="rId27"/>
    <p:sldId id="311" r:id="rId28"/>
    <p:sldId id="313" r:id="rId29"/>
    <p:sldId id="314" r:id="rId30"/>
    <p:sldId id="316" r:id="rId3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4592D-E7EB-487E-A8D5-ACFE5DD4D08B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F1403-8C5F-42DB-ADB2-B221C9A8FE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3365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73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19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2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324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5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00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24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466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1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28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1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96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32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35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68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594DC6-FD75-4C6C-80C7-0C21CF00DE90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62B5EE-B479-4F21-BD1C-B14C359CA6D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313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Opsøgende VEU</a:t>
            </a:r>
            <a:endParaRPr lang="da-DK" dirty="0"/>
          </a:p>
        </p:txBody>
      </p:sp>
      <p:pic>
        <p:nvPicPr>
          <p:cNvPr id="1026" name="Picture 2" descr="Tagplader af letbeton monteres pÃ¥ Gammel Hellerup Gymnasiums nye bygning til fritids- og kultur aktiviteter. Bygningen er tegnet af B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7" y="2557463"/>
            <a:ext cx="339160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15" y="2697480"/>
            <a:ext cx="3246120" cy="243459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64" y="2697480"/>
            <a:ext cx="3246120" cy="24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Støtte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Hvis virksomheden er medlem af Dansk </a:t>
            </a:r>
            <a:r>
              <a:rPr lang="da-DK" dirty="0" smtClean="0"/>
              <a:t>Byggeri </a:t>
            </a:r>
            <a:r>
              <a:rPr lang="da-DK" dirty="0"/>
              <a:t>får de </a:t>
            </a:r>
            <a:r>
              <a:rPr lang="da-DK" dirty="0" smtClean="0"/>
              <a:t>116 kr. </a:t>
            </a:r>
            <a:r>
              <a:rPr lang="da-DK" dirty="0"/>
              <a:t>i VEU-godtgørelse pr. </a:t>
            </a:r>
            <a:r>
              <a:rPr lang="da-DK" dirty="0" smtClean="0"/>
              <a:t>time.</a:t>
            </a:r>
          </a:p>
          <a:p>
            <a:r>
              <a:rPr lang="da-DK" dirty="0" smtClean="0"/>
              <a:t>55 kr. </a:t>
            </a:r>
            <a:r>
              <a:rPr lang="da-DK" dirty="0"/>
              <a:t>oveni pr</a:t>
            </a:r>
            <a:r>
              <a:rPr lang="da-DK" dirty="0" smtClean="0"/>
              <a:t>. time </a:t>
            </a:r>
            <a:r>
              <a:rPr lang="da-DK" dirty="0"/>
              <a:t>fra Bygge- og Anlægsbranchens Udviklingsfond pr. medarbejder der sendes afsted med løn. </a:t>
            </a:r>
            <a:endParaRPr lang="da-DK" dirty="0" smtClean="0"/>
          </a:p>
          <a:p>
            <a:r>
              <a:rPr lang="da-DK" b="1" dirty="0" smtClean="0"/>
              <a:t>I alt 171 kr. i timen</a:t>
            </a:r>
            <a:endParaRPr lang="da-DK" b="1" dirty="0"/>
          </a:p>
          <a:p>
            <a:r>
              <a:rPr lang="da-DK" dirty="0" smtClean="0"/>
              <a:t>Disse </a:t>
            </a:r>
            <a:r>
              <a:rPr lang="da-DK" dirty="0"/>
              <a:t>tilskud søger man samme sted, som man tilmelder </a:t>
            </a:r>
            <a:r>
              <a:rPr lang="da-DK" dirty="0" smtClean="0"/>
              <a:t>sig.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82126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Kursuspris og typisk varighed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95402" y="2387065"/>
            <a:ext cx="10110536" cy="39026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a-DK" sz="3000" dirty="0" smtClean="0"/>
          </a:p>
          <a:p>
            <a:pPr marL="0" indent="0">
              <a:buNone/>
            </a:pPr>
            <a:r>
              <a:rPr lang="da-DK" sz="3000" dirty="0" smtClean="0"/>
              <a:t>Et typisk AMU-kursus i byggebranchen varer 1 dag til 5 dage.</a:t>
            </a:r>
          </a:p>
          <a:p>
            <a:endParaRPr lang="da-DK" dirty="0" smtClean="0"/>
          </a:p>
          <a:p>
            <a:r>
              <a:rPr lang="da-DK" sz="3100" dirty="0" smtClean="0"/>
              <a:t>Rullebukkestillads 1 dag</a:t>
            </a:r>
          </a:p>
          <a:p>
            <a:r>
              <a:rPr lang="da-DK" sz="3100" dirty="0" smtClean="0"/>
              <a:t>Terrazzokursus 5 dage</a:t>
            </a:r>
          </a:p>
          <a:p>
            <a:r>
              <a:rPr lang="da-DK" sz="3100" dirty="0" smtClean="0"/>
              <a:t>Energioptimering 3 dage</a:t>
            </a:r>
          </a:p>
          <a:p>
            <a:r>
              <a:rPr lang="da-DK" sz="3100" dirty="0" smtClean="0"/>
              <a:t>Faglig matematik 3 dage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/>
              <a:t>Kurset koster 118 kr. pr. dag pr. medarbejder.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70" y="3048667"/>
            <a:ext cx="5119871" cy="28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AMU kurser for læse og skrivebesværede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1295403" y="2897204"/>
            <a:ext cx="8942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47670 Faglig læsning t</a:t>
            </a:r>
            <a:r>
              <a:rPr lang="da-DK" sz="2400" dirty="0" smtClean="0"/>
              <a:t>o </a:t>
            </a:r>
            <a:r>
              <a:rPr lang="da-DK" sz="2400" dirty="0"/>
              <a:t>dage af 7,4 time </a:t>
            </a:r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47671 Faglig </a:t>
            </a:r>
            <a:r>
              <a:rPr lang="da-DK" sz="2400" dirty="0"/>
              <a:t>skrivning t</a:t>
            </a:r>
            <a:r>
              <a:rPr lang="da-DK" sz="2400" dirty="0" smtClean="0"/>
              <a:t>re </a:t>
            </a:r>
            <a:r>
              <a:rPr lang="da-DK" sz="2400" dirty="0"/>
              <a:t>dage af 7,4 time </a:t>
            </a:r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47668 </a:t>
            </a:r>
            <a:r>
              <a:rPr lang="da-DK" sz="2400" dirty="0"/>
              <a:t>Grundlæggende faglig regning t</a:t>
            </a:r>
            <a:r>
              <a:rPr lang="da-DK" sz="2400" dirty="0" smtClean="0"/>
              <a:t>o </a:t>
            </a:r>
            <a:r>
              <a:rPr lang="da-DK" sz="2400" dirty="0"/>
              <a:t>dage af 7,4 time </a:t>
            </a:r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47669 </a:t>
            </a:r>
            <a:r>
              <a:rPr lang="da-DK" sz="2400" dirty="0"/>
              <a:t>Grundlæggende faglig </a:t>
            </a:r>
            <a:r>
              <a:rPr lang="da-DK" sz="2400" dirty="0" smtClean="0"/>
              <a:t>matematik tre </a:t>
            </a:r>
            <a:r>
              <a:rPr lang="da-DK" sz="2400" dirty="0"/>
              <a:t>dage af 7,4 time</a:t>
            </a:r>
          </a:p>
        </p:txBody>
      </p:sp>
      <p:pic>
        <p:nvPicPr>
          <p:cNvPr id="1026" name="Picture 2" descr="Billedresultat for ordbli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3" y="2548543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Matematik og dansk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FVU - Forberedende </a:t>
            </a:r>
            <a:r>
              <a:rPr lang="da-DK" dirty="0" smtClean="0"/>
              <a:t>Voksenundervisning</a:t>
            </a:r>
          </a:p>
          <a:p>
            <a:r>
              <a:rPr lang="da-DK" dirty="0" smtClean="0"/>
              <a:t>Gratis</a:t>
            </a:r>
          </a:p>
          <a:p>
            <a:pPr marL="0" indent="0">
              <a:buNone/>
            </a:pPr>
            <a:r>
              <a:rPr lang="da-DK" b="1" dirty="0"/>
              <a:t>Hvorfor FVU</a:t>
            </a:r>
            <a:r>
              <a:rPr lang="da-DK" b="1" dirty="0" smtClean="0"/>
              <a:t>?</a:t>
            </a:r>
          </a:p>
          <a:p>
            <a:r>
              <a:rPr lang="da-DK" dirty="0" smtClean="0"/>
              <a:t> Vil </a:t>
            </a:r>
            <a:r>
              <a:rPr lang="da-DK" dirty="0"/>
              <a:t>du gerne være bedre til at læse, skrive, stave og bruge matematik</a:t>
            </a:r>
            <a:r>
              <a:rPr lang="da-DK" dirty="0" smtClean="0"/>
              <a:t>?</a:t>
            </a:r>
          </a:p>
          <a:p>
            <a:r>
              <a:rPr lang="da-DK" dirty="0" smtClean="0"/>
              <a:t> Skal </a:t>
            </a:r>
            <a:r>
              <a:rPr lang="da-DK" dirty="0"/>
              <a:t>du til at læse, skrive eller regne mere på din arbejdsplads</a:t>
            </a:r>
            <a:r>
              <a:rPr lang="da-DK" dirty="0" smtClean="0"/>
              <a:t>?</a:t>
            </a:r>
          </a:p>
          <a:p>
            <a:r>
              <a:rPr lang="da-DK" dirty="0" smtClean="0"/>
              <a:t> Vil </a:t>
            </a:r>
            <a:r>
              <a:rPr lang="da-DK" dirty="0"/>
              <a:t>du gerne kunne hjælpe børnene med lektierne? Eller børnebørnene</a:t>
            </a:r>
            <a:r>
              <a:rPr lang="da-DK" dirty="0" smtClean="0"/>
              <a:t>?</a:t>
            </a:r>
          </a:p>
          <a:p>
            <a:r>
              <a:rPr lang="da-DK" dirty="0" smtClean="0"/>
              <a:t> Skal </a:t>
            </a:r>
            <a:r>
              <a:rPr lang="da-DK" dirty="0"/>
              <a:t>du skal i gang med en uddannelse eller et </a:t>
            </a:r>
            <a:r>
              <a:rPr lang="da-DK" dirty="0" smtClean="0"/>
              <a:t>kursus, </a:t>
            </a:r>
            <a:r>
              <a:rPr lang="da-DK" dirty="0"/>
              <a:t>hvor du skal læse, skrive og bruge matematik?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70" y="982132"/>
            <a:ext cx="2894913" cy="26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Muligheder i AMU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Holde kurser på pladsen i virksomheden eller i fagforeningen</a:t>
            </a:r>
          </a:p>
          <a:p>
            <a:r>
              <a:rPr lang="da-DK" dirty="0" smtClean="0"/>
              <a:t>Dele kurser op i flere dage fx eftermiddage</a:t>
            </a:r>
          </a:p>
          <a:p>
            <a:r>
              <a:rPr lang="da-DK" dirty="0" smtClean="0"/>
              <a:t>Lave åbent værksted</a:t>
            </a:r>
          </a:p>
          <a:p>
            <a:r>
              <a:rPr lang="da-DK" dirty="0" smtClean="0"/>
              <a:t>IT undervisning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01" y="2958495"/>
            <a:ext cx="3726298" cy="279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Puljen prioriterer ansøgninger, der lægger vægt på at: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a-DK" dirty="0" smtClean="0"/>
          </a:p>
          <a:p>
            <a:pPr lvl="0"/>
            <a:r>
              <a:rPr lang="da-DK" dirty="0" smtClean="0"/>
              <a:t>Projektet </a:t>
            </a:r>
            <a:r>
              <a:rPr lang="da-DK" dirty="0"/>
              <a:t>skal være et samarbejde mellem arbejdsgiver og arbejdstager. </a:t>
            </a:r>
          </a:p>
          <a:p>
            <a:pPr lvl="0"/>
            <a:r>
              <a:rPr lang="da-DK" dirty="0"/>
              <a:t>P</a:t>
            </a:r>
            <a:r>
              <a:rPr lang="da-DK" dirty="0" smtClean="0"/>
              <a:t>rojektet </a:t>
            </a:r>
            <a:r>
              <a:rPr lang="da-DK" dirty="0"/>
              <a:t>forankres lokalt. </a:t>
            </a:r>
          </a:p>
          <a:p>
            <a:pPr lvl="0"/>
            <a:r>
              <a:rPr lang="da-DK" dirty="0"/>
              <a:t>Der foreligger en tidsplan og et budget, som svarer til højest 50.000 kr. pr. projekt.</a:t>
            </a:r>
          </a:p>
          <a:p>
            <a:pPr marL="0" indent="0">
              <a:buNone/>
            </a:pPr>
            <a:r>
              <a:rPr lang="da-DK" b="1" dirty="0"/>
              <a:t> 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317" y="4578470"/>
            <a:ext cx="2440916" cy="13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4799" y="75784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Der kan fx søges til:</a:t>
            </a:r>
            <a:r>
              <a:rPr lang="da-DK" dirty="0"/>
              <a:t>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52815" y="1986830"/>
            <a:ext cx="9601196" cy="3530212"/>
          </a:xfrm>
        </p:spPr>
        <p:txBody>
          <a:bodyPr>
            <a:normAutofit lnSpcReduction="10000"/>
          </a:bodyPr>
          <a:lstStyle/>
          <a:p>
            <a:pPr lvl="0"/>
            <a:r>
              <a:rPr lang="da-DK" dirty="0" smtClean="0"/>
              <a:t>Frikøb af opsøgende aktører fra byggebranchen </a:t>
            </a:r>
          </a:p>
          <a:p>
            <a:pPr marL="0" lvl="0" indent="0">
              <a:buNone/>
            </a:pPr>
            <a:r>
              <a:rPr lang="da-DK" dirty="0"/>
              <a:t>(</a:t>
            </a:r>
            <a:r>
              <a:rPr lang="da-DK" dirty="0" smtClean="0"/>
              <a:t>Disse klædes på til vejledningsarbejdet med et lille kursus). En opsøgende aktør kan være en pensionist inden for faget eller en person der kører ud i forvejen og skal bruge ekstra tid til at tage VEU-materiale med ud. Aktører honoreres til undervisersats: 364 kr.pr. time. </a:t>
            </a:r>
          </a:p>
          <a:p>
            <a:pPr lvl="0"/>
            <a:r>
              <a:rPr lang="da-DK" dirty="0" smtClean="0"/>
              <a:t>Møder</a:t>
            </a:r>
            <a:r>
              <a:rPr lang="da-DK" dirty="0"/>
              <a:t>, materialer og andet der informerer og motiverer til ansattes deltagelse i efter- og videre uddannelse.</a:t>
            </a:r>
          </a:p>
          <a:p>
            <a:pPr lvl="0"/>
            <a:r>
              <a:rPr lang="da-DK" dirty="0" smtClean="0"/>
              <a:t>Rejseudgifter med bilag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375" y="4565752"/>
            <a:ext cx="2763958" cy="155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Skolernes rolle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b="1" dirty="0"/>
              <a:t>Giv  </a:t>
            </a:r>
            <a:r>
              <a:rPr lang="da-DK" b="1" dirty="0" smtClean="0"/>
              <a:t>jeres lokale uddannelsesudvalg de bedste betingelser for at søge puljen</a:t>
            </a:r>
          </a:p>
          <a:p>
            <a:r>
              <a:rPr lang="da-DK" dirty="0" smtClean="0"/>
              <a:t>Tilbyd lokaler, hvor der kan afholdes netværksmøder for mestre og svende.</a:t>
            </a:r>
          </a:p>
          <a:p>
            <a:r>
              <a:rPr lang="da-DK" dirty="0" smtClean="0"/>
              <a:t>Find oplægsholdere, der kan fortælle om mulighederne i AMU.</a:t>
            </a:r>
          </a:p>
          <a:p>
            <a:r>
              <a:rPr lang="da-DK" dirty="0" smtClean="0"/>
              <a:t>Informér udvalget om, hvad skolen kan byde ind med inden for efteruddannelse.</a:t>
            </a:r>
          </a:p>
          <a:p>
            <a:r>
              <a:rPr lang="da-DK" dirty="0" smtClean="0"/>
              <a:t>Udnyt, at der er fokus på efteruddannelse netop nu, og forsøg med nye og gamle tiltag.</a:t>
            </a:r>
          </a:p>
          <a:p>
            <a:r>
              <a:rPr lang="da-DK" dirty="0" smtClean="0"/>
              <a:t>Lyt til parterne og de undersøgelser, der kommer i gang og opret kurser.</a:t>
            </a:r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216" y="692678"/>
            <a:ext cx="2619375" cy="174307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09" y="706966"/>
            <a:ext cx="26574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Ide-katalog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487" y="1992702"/>
            <a:ext cx="4441157" cy="421831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3211" t="3867" r="4385"/>
          <a:stretch/>
        </p:blipFill>
        <p:spPr>
          <a:xfrm>
            <a:off x="5727940" y="2786331"/>
            <a:ext cx="5439352" cy="318314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t="6618" b="6367"/>
          <a:stretch/>
        </p:blipFill>
        <p:spPr>
          <a:xfrm>
            <a:off x="9350585" y="871267"/>
            <a:ext cx="1009740" cy="141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Sporskiftepuljen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Udbredelse af information om Sporskifteordningen</a:t>
            </a:r>
          </a:p>
          <a:p>
            <a:r>
              <a:rPr lang="da-DK" dirty="0" smtClean="0"/>
              <a:t>Kan hænge sammen med VEU-opsøgende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AutoShape 2" descr="Billedresultat for sporskif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AutoShape 4" descr="Billedresultat for sporskif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115" y="2556931"/>
            <a:ext cx="2661600" cy="35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Pulje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a-DK" dirty="0" smtClean="0"/>
          </a:p>
          <a:p>
            <a:pPr lvl="0"/>
            <a:r>
              <a:rPr lang="da-DK" dirty="0" smtClean="0"/>
              <a:t>Puljen </a:t>
            </a:r>
            <a:r>
              <a:rPr lang="da-DK" dirty="0"/>
              <a:t>er oprettet på baggrund af regeringen og arbejdsmarkedets parters trepartsaftale i oktober 2017 om styrket og mere fleksibel voksen-, efter- og videreuddannelse.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71" y="670973"/>
            <a:ext cx="2705100" cy="168592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82" y="370935"/>
            <a:ext cx="1908976" cy="228599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80" y="4569875"/>
            <a:ext cx="2652517" cy="15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sporskifteordningen?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Formålet med puljen til sporskifte er at give medarbejdere, der enten er i risiko for at blive nedslidte eller er nedslidte, mulighed for at gennemføre et sporskifteforløb med henblik på at fastholde dem på arbejdsmarkedet.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752" y="4000435"/>
            <a:ext cx="3855123" cy="21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Fordel for virksomheden    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  <a:p>
            <a:r>
              <a:rPr lang="da-DK" dirty="0" smtClean="0"/>
              <a:t>Virksomheden </a:t>
            </a:r>
            <a:r>
              <a:rPr lang="da-DK" dirty="0"/>
              <a:t>kan fastholde </a:t>
            </a:r>
            <a:r>
              <a:rPr lang="da-DK" dirty="0" smtClean="0"/>
              <a:t>dygtige, erfarne </a:t>
            </a:r>
            <a:r>
              <a:rPr lang="da-DK" dirty="0"/>
              <a:t>og kulturbærende medarbejdere</a:t>
            </a:r>
          </a:p>
          <a:p>
            <a:pPr marL="0" indent="0">
              <a:buNone/>
            </a:pPr>
            <a:r>
              <a:rPr lang="da-DK" dirty="0"/>
              <a:t>i nye jobfunktioner.</a:t>
            </a:r>
          </a:p>
          <a:p>
            <a:r>
              <a:rPr lang="da-DK" dirty="0" smtClean="0"/>
              <a:t>Virksomheden </a:t>
            </a:r>
            <a:r>
              <a:rPr lang="da-DK" dirty="0"/>
              <a:t>får automatisk en </a:t>
            </a:r>
            <a:r>
              <a:rPr lang="da-DK" dirty="0" smtClean="0"/>
              <a:t>mere social</a:t>
            </a:r>
          </a:p>
          <a:p>
            <a:pPr marL="0" indent="0">
              <a:buNone/>
            </a:pPr>
            <a:r>
              <a:rPr lang="da-DK" dirty="0" smtClean="0"/>
              <a:t> </a:t>
            </a:r>
            <a:r>
              <a:rPr lang="da-DK" dirty="0"/>
              <a:t>ansvarlig profil. </a:t>
            </a:r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837" y="4043633"/>
            <a:ext cx="2626344" cy="210316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63" y="67839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Fordel for skoler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Skolerne kan lave </a:t>
            </a:r>
            <a:r>
              <a:rPr lang="da-DK" dirty="0" smtClean="0"/>
              <a:t>pakker, der </a:t>
            </a:r>
            <a:r>
              <a:rPr lang="da-DK" dirty="0"/>
              <a:t>matcher 40 dages uddannelse</a:t>
            </a:r>
          </a:p>
          <a:p>
            <a:pPr marL="0" indent="0">
              <a:buNone/>
            </a:pPr>
            <a:r>
              <a:rPr lang="da-DK" dirty="0"/>
              <a:t>og som er målrettet </a:t>
            </a:r>
            <a:r>
              <a:rPr lang="da-DK" dirty="0" smtClean="0"/>
              <a:t>jobskifte.</a:t>
            </a:r>
          </a:p>
          <a:p>
            <a:r>
              <a:rPr lang="da-DK" dirty="0" smtClean="0"/>
              <a:t>Skolerne kan stå for vejledningen.</a:t>
            </a:r>
            <a:endParaRPr lang="da-DK" dirty="0"/>
          </a:p>
          <a:p>
            <a:r>
              <a:rPr lang="da-DK" dirty="0"/>
              <a:t>Det kan være en pudsepakke for </a:t>
            </a:r>
            <a:r>
              <a:rPr lang="da-DK" dirty="0" err="1"/>
              <a:t>stenstavlere</a:t>
            </a:r>
            <a:r>
              <a:rPr lang="da-DK" dirty="0"/>
              <a:t> eller IT pakke for håndværkere, som skal varetage administrative opgaver på pladsen. </a:t>
            </a:r>
            <a:endParaRPr lang="da-DK" dirty="0" smtClean="0"/>
          </a:p>
          <a:p>
            <a:r>
              <a:rPr lang="da-DK" dirty="0" smtClean="0"/>
              <a:t>Fx </a:t>
            </a:r>
            <a:r>
              <a:rPr lang="da-DK" dirty="0"/>
              <a:t>en </a:t>
            </a:r>
            <a:r>
              <a:rPr lang="da-DK" dirty="0" err="1"/>
              <a:t>struktør</a:t>
            </a:r>
            <a:r>
              <a:rPr lang="da-DK" dirty="0"/>
              <a:t> som virksomheden har brug for som byggekoordinator.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259" y="982132"/>
            <a:ext cx="2743200" cy="166687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7" y="556293"/>
            <a:ext cx="2358190" cy="17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Fordel for branchen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Arbejdsmarkedets parter arbejder sammen om at informere om sporskifteordningen, således at vi fastholder flest mulige med viden om byggeriet i branchen.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652" y="3936734"/>
            <a:ext cx="5871409" cy="21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Formål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Formålet med puljen til sporskifte er at give medarbejdere, der enten er i risiko for at blive nedslidte eller er nedslidte, mulighed for at gennemføre et sporskifteforløb med henblik på at fastholde dem på arbejdsmarkedet.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109" y="4546601"/>
            <a:ext cx="2857500" cy="16002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603" y="701491"/>
            <a:ext cx="13335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Forløb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Et sporskifteforløb kan bestå af beskæftigelsesrettet vejledning og afklaring, erhvervsrettet efteruddannelse og eventuel praktik i en anden virksomhed.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Hele </a:t>
            </a:r>
            <a:r>
              <a:rPr lang="da-DK" dirty="0"/>
              <a:t>sporskiftepakken skal kunne gennemføres på 40 arbejdsdage, som efter behov kan spredes ud over et halvt år. 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731" y="672780"/>
            <a:ext cx="1694997" cy="17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Indsatsmodel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Sporskiftepakken kan sammensættes </a:t>
            </a:r>
            <a:r>
              <a:rPr lang="da-DK" dirty="0"/>
              <a:t>af følgende elementer</a:t>
            </a:r>
            <a:r>
              <a:rPr lang="da-DK" dirty="0" smtClean="0"/>
              <a:t>:</a:t>
            </a:r>
            <a:endParaRPr lang="da-DK" dirty="0"/>
          </a:p>
          <a:p>
            <a:r>
              <a:rPr lang="da-DK" dirty="0"/>
              <a:t>eventuel vejledning og afklaring (1 – 5 dage)</a:t>
            </a:r>
          </a:p>
          <a:p>
            <a:r>
              <a:rPr lang="da-DK" dirty="0"/>
              <a:t>erhvervsrettet efteruddannelse op til otte uger (40 kursusdage) afhængigt af længden af vejledning/afklaring og eventuel praktik</a:t>
            </a:r>
          </a:p>
          <a:p>
            <a:r>
              <a:rPr lang="da-DK" dirty="0"/>
              <a:t>eventuel praktik i en anden virksomhed (1 – 4 uger, må dog højst udgøre </a:t>
            </a:r>
            <a:r>
              <a:rPr lang="da-DK" dirty="0" smtClean="0"/>
              <a:t>hal</a:t>
            </a:r>
          </a:p>
          <a:p>
            <a:pPr marL="0" indent="0">
              <a:buNone/>
            </a:pPr>
            <a:r>
              <a:rPr lang="da-DK" dirty="0" smtClean="0"/>
              <a:t>Aktiviteterne </a:t>
            </a:r>
            <a:r>
              <a:rPr lang="da-DK" dirty="0"/>
              <a:t>kan spredes ud på højst </a:t>
            </a:r>
            <a:r>
              <a:rPr lang="da-DK" dirty="0" smtClean="0"/>
              <a:t>seks måneder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688" y="726016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Tilskudsberettigede udgifter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kan ydes tilskud til udgifter i forbindelse med vejledning og afklaring, efteruddannelse, videreuddannelse og evt. praktik i anden virksomhed. </a:t>
            </a:r>
            <a:endParaRPr lang="da-DK" dirty="0" smtClean="0"/>
          </a:p>
          <a:p>
            <a:r>
              <a:rPr lang="da-DK" dirty="0" smtClean="0"/>
              <a:t>Støtten </a:t>
            </a:r>
            <a:r>
              <a:rPr lang="da-DK" dirty="0"/>
              <a:t>går til deltagerbetaling og lønudgifter, som ikke kan finansieres fra anden side. Lønkompensationen kan maksimalt udgøre 260 kr. pr. time.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515" y="4302492"/>
            <a:ext cx="1571539" cy="149453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430249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på sporskifte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En </a:t>
            </a:r>
            <a:r>
              <a:rPr lang="da-DK" dirty="0"/>
              <a:t>smed har </a:t>
            </a:r>
            <a:r>
              <a:rPr lang="da-DK" dirty="0" smtClean="0"/>
              <a:t>behov </a:t>
            </a:r>
            <a:r>
              <a:rPr lang="da-DK" dirty="0"/>
              <a:t>for en mindre nedslidende jobfunktion og bliver med sin arbejdsgiver enig om at søge efteruddannelse som kedelpasser. 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Kurset </a:t>
            </a:r>
            <a:r>
              <a:rPr lang="da-DK" dirty="0"/>
              <a:t>kan gøre ham i stand til at styre store varmeanlæg og udføre den lovpligtige kontrol af sikkerhedsudstyret. Efteruddannelsen, som foregår på teknisk skole, varer i alt 40 dage. Samlet set dækkes stort set alle udgifter i forbindelse med sporskiftet.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149" y="587142"/>
            <a:ext cx="1656293" cy="23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7158" y="759965"/>
            <a:ext cx="9601196" cy="1303867"/>
          </a:xfrm>
        </p:spPr>
        <p:txBody>
          <a:bodyPr/>
          <a:lstStyle/>
          <a:p>
            <a:r>
              <a:rPr lang="da-DK" dirty="0" smtClean="0"/>
              <a:t>Sådan gør du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Gå </a:t>
            </a:r>
            <a:r>
              <a:rPr lang="da-DK" dirty="0"/>
              <a:t>ind på</a:t>
            </a:r>
            <a:r>
              <a:rPr lang="da-DK" dirty="0" smtClean="0"/>
              <a:t>: https</a:t>
            </a:r>
            <a:r>
              <a:rPr lang="da-DK" dirty="0"/>
              <a:t>://star.dk/puljer/puljer-med-loebende-frist/sporskifte/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737359"/>
            <a:ext cx="9173498" cy="31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Opsøgende VEU konsulent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Ansat </a:t>
            </a:r>
            <a:r>
              <a:rPr lang="da-DK" dirty="0"/>
              <a:t>for at motivere </a:t>
            </a:r>
            <a:r>
              <a:rPr lang="da-DK" dirty="0" smtClean="0"/>
              <a:t>brancheklubber </a:t>
            </a:r>
            <a:r>
              <a:rPr lang="da-DK" dirty="0"/>
              <a:t>og –sektioner inden for </a:t>
            </a:r>
            <a:r>
              <a:rPr lang="da-DK" dirty="0" smtClean="0"/>
              <a:t>3F Byggegruppen og Dansk Byggeris </a:t>
            </a:r>
            <a:r>
              <a:rPr lang="da-DK" dirty="0"/>
              <a:t>overenskomstområde</a:t>
            </a:r>
            <a:r>
              <a:rPr lang="da-DK" dirty="0" smtClean="0"/>
              <a:t> </a:t>
            </a:r>
            <a:r>
              <a:rPr lang="da-DK" dirty="0"/>
              <a:t>til at søge en ny pulje, der støtter opsøgende </a:t>
            </a:r>
            <a:r>
              <a:rPr lang="da-DK" dirty="0" smtClean="0"/>
              <a:t>arbejde</a:t>
            </a:r>
            <a:r>
              <a:rPr lang="da-DK" dirty="0"/>
              <a:t> </a:t>
            </a:r>
            <a:r>
              <a:rPr lang="da-DK" dirty="0" smtClean="0"/>
              <a:t>som </a:t>
            </a:r>
            <a:r>
              <a:rPr lang="da-DK" dirty="0"/>
              <a:t>informerer virksomheder og ansatte i </a:t>
            </a:r>
            <a:r>
              <a:rPr lang="da-DK" dirty="0" smtClean="0"/>
              <a:t>byggeriet</a:t>
            </a:r>
            <a:r>
              <a:rPr lang="da-DK" dirty="0"/>
              <a:t> </a:t>
            </a:r>
            <a:r>
              <a:rPr lang="da-DK" dirty="0" smtClean="0"/>
              <a:t>om mulighederne for efteruddannelse.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4341963"/>
            <a:ext cx="2406451" cy="1804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139" y="716890"/>
            <a:ext cx="2058360" cy="1543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Proces 5"/>
          <p:cNvSpPr/>
          <p:nvPr/>
        </p:nvSpPr>
        <p:spPr>
          <a:xfrm>
            <a:off x="1722922" y="4812632"/>
            <a:ext cx="4235116" cy="10632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Aldrig har så få taget efteruddannelse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42049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</a:t>
            </a:r>
            <a:r>
              <a:rPr lang="da-DK" dirty="0" smtClean="0"/>
              <a:t>pørgsmål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387" y="2066808"/>
            <a:ext cx="3973337" cy="39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410789" y="3566160"/>
            <a:ext cx="9485809" cy="83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Hvorfor tager byggebranchen så ikke på efteruddannelse?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95402" y="2609183"/>
            <a:ext cx="9601196" cy="3318936"/>
          </a:xfrm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/>
              <a:t>Flygtighed i ansættelsen og </a:t>
            </a:r>
            <a:r>
              <a:rPr lang="da-DK" b="1" dirty="0" smtClean="0"/>
              <a:t>efteruddannelse.</a:t>
            </a:r>
          </a:p>
          <a:p>
            <a:pPr marL="0" indent="0">
              <a:buNone/>
            </a:pPr>
            <a:r>
              <a:rPr lang="da-DK" b="1" dirty="0" smtClean="0"/>
              <a:t>Forskning:</a:t>
            </a:r>
            <a:endParaRPr lang="da-DK" b="1" dirty="0"/>
          </a:p>
          <a:p>
            <a:pPr marL="0" indent="0">
              <a:buNone/>
            </a:pPr>
            <a:r>
              <a:rPr lang="da-DK" b="1" i="1" dirty="0" smtClean="0"/>
              <a:t>Ansættelse </a:t>
            </a:r>
            <a:r>
              <a:rPr lang="da-DK" b="1" i="1" dirty="0"/>
              <a:t>og afskedigelse er </a:t>
            </a:r>
            <a:r>
              <a:rPr lang="da-DK" b="1" i="1" dirty="0" smtClean="0"/>
              <a:t>faktorer, </a:t>
            </a:r>
            <a:r>
              <a:rPr lang="da-DK" b="1" i="1" dirty="0"/>
              <a:t>som er væsentlige for de valg, </a:t>
            </a:r>
            <a:r>
              <a:rPr lang="da-DK" b="1" i="1" dirty="0" smtClean="0"/>
              <a:t>som </a:t>
            </a:r>
            <a:r>
              <a:rPr lang="da-DK" b="1" i="1" dirty="0"/>
              <a:t>tages i </a:t>
            </a:r>
            <a:r>
              <a:rPr lang="da-DK" b="1" i="1" dirty="0" smtClean="0"/>
              <a:t>fællesskabet. </a:t>
            </a:r>
            <a:endParaRPr lang="da-DK" dirty="0" smtClean="0"/>
          </a:p>
          <a:p>
            <a:r>
              <a:rPr lang="da-DK" b="1" i="1" dirty="0" smtClean="0"/>
              <a:t>Tradition for efteruddannelse ved arbejdsløshed.</a:t>
            </a:r>
          </a:p>
          <a:p>
            <a:r>
              <a:rPr lang="da-DK" b="1" i="1" dirty="0" smtClean="0"/>
              <a:t>Ingen </a:t>
            </a:r>
            <a:r>
              <a:rPr lang="da-DK" b="1" i="1" dirty="0"/>
              <a:t>investering i </a:t>
            </a:r>
            <a:r>
              <a:rPr lang="da-DK" b="1" i="1" dirty="0" smtClean="0"/>
              <a:t>efteruddannelse.</a:t>
            </a:r>
          </a:p>
          <a:p>
            <a:r>
              <a:rPr lang="da-DK" b="1" i="1" dirty="0" smtClean="0"/>
              <a:t>Manglende information om regler, godtgørelse og kursustilbud.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10" y="807679"/>
            <a:ext cx="1680272" cy="14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Information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600" dirty="0" smtClean="0"/>
              <a:t>Elektronisk</a:t>
            </a:r>
          </a:p>
          <a:p>
            <a:r>
              <a:rPr lang="da-DK" sz="3600" dirty="0" smtClean="0"/>
              <a:t>AMU er mere fleksibelt</a:t>
            </a:r>
          </a:p>
          <a:p>
            <a:r>
              <a:rPr lang="da-DK" sz="3600" dirty="0" smtClean="0"/>
              <a:t>AMUkurs.dk og efteruddannelse.dk </a:t>
            </a:r>
          </a:p>
          <a:p>
            <a:pPr marL="0" indent="0">
              <a:buNone/>
            </a:pPr>
            <a:r>
              <a:rPr lang="da-DK" sz="3600" dirty="0" smtClean="0"/>
              <a:t>kan ikke opdateres nok</a:t>
            </a:r>
          </a:p>
          <a:p>
            <a:endParaRPr lang="da-DK" sz="3600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544" y="3638349"/>
            <a:ext cx="3511833" cy="250845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344" y="667352"/>
            <a:ext cx="3518033" cy="23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ksplosion 1 3"/>
          <p:cNvSpPr/>
          <p:nvPr/>
        </p:nvSpPr>
        <p:spPr>
          <a:xfrm>
            <a:off x="7142672" y="690113"/>
            <a:ext cx="3519577" cy="2018581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Kurser i arbejdstiden?? NU!!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Kurser er fra tidligere tider blevet degraderet til at være noget man tager, når produktionen ikke kalder. </a:t>
            </a:r>
          </a:p>
          <a:p>
            <a:endParaRPr lang="da-DK" dirty="0" smtClean="0"/>
          </a:p>
          <a:p>
            <a:r>
              <a:rPr lang="da-DK" dirty="0" smtClean="0"/>
              <a:t>Dette </a:t>
            </a:r>
            <a:r>
              <a:rPr lang="da-DK" dirty="0"/>
              <a:t>har medvirket til, at der ved opgangstider ikke er mange svende på efteruddannelse. 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Vigtigt at mestre kan tilmelde og kender systemet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34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formet billedforklaring 4"/>
          <p:cNvSpPr/>
          <p:nvPr/>
        </p:nvSpPr>
        <p:spPr>
          <a:xfrm>
            <a:off x="3027872" y="655608"/>
            <a:ext cx="7979434" cy="2441275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</a:t>
            </a:r>
            <a:r>
              <a:rPr lang="da-DK" dirty="0" smtClean="0"/>
              <a:t>iden om…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Rettigheder</a:t>
            </a:r>
          </a:p>
          <a:p>
            <a:r>
              <a:rPr lang="da-DK" dirty="0" smtClean="0"/>
              <a:t>Tilmelding</a:t>
            </a:r>
          </a:p>
          <a:p>
            <a:r>
              <a:rPr lang="da-DK" dirty="0" smtClean="0"/>
              <a:t>VEU-godtgørelse</a:t>
            </a:r>
          </a:p>
          <a:p>
            <a:r>
              <a:rPr lang="da-DK" dirty="0" smtClean="0"/>
              <a:t>Kurser</a:t>
            </a:r>
          </a:p>
          <a:p>
            <a:r>
              <a:rPr lang="da-DK" dirty="0" smtClean="0"/>
              <a:t>Erhvervsskoler med kurser</a:t>
            </a:r>
          </a:p>
          <a:p>
            <a:r>
              <a:rPr lang="da-DK" dirty="0" smtClean="0"/>
              <a:t>Transport</a:t>
            </a:r>
          </a:p>
          <a:p>
            <a:r>
              <a:rPr lang="da-DK" dirty="0"/>
              <a:t>O</a:t>
            </a:r>
            <a:r>
              <a:rPr lang="da-DK" dirty="0" smtClean="0"/>
              <a:t>vernatning</a:t>
            </a:r>
            <a:endParaRPr lang="da-DK" dirty="0"/>
          </a:p>
        </p:txBody>
      </p:sp>
      <p:sp>
        <p:nvSpPr>
          <p:cNvPr id="4" name="Ellipse 3"/>
          <p:cNvSpPr/>
          <p:nvPr/>
        </p:nvSpPr>
        <p:spPr>
          <a:xfrm>
            <a:off x="5760720" y="3409406"/>
            <a:ext cx="4741817" cy="169817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Gælder både mester og svende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6918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Pulje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Midler fra puljen kan søges til et projekt, hvor arbejdsmarkedets </a:t>
            </a:r>
            <a:r>
              <a:rPr lang="da-DK" dirty="0"/>
              <a:t>parter i fællesskab ved opsøgende arbejde informerer og rådgiver virksomheder og ansatte i byggeriet om muligheder for efter- og videreuddannelse for ufaglærte og faglærte. </a:t>
            </a:r>
            <a:endParaRPr lang="da-DK" dirty="0" smtClean="0"/>
          </a:p>
          <a:p>
            <a:r>
              <a:rPr lang="da-DK" dirty="0" smtClean="0"/>
              <a:t>Informationen </a:t>
            </a:r>
            <a:r>
              <a:rPr lang="da-DK" dirty="0"/>
              <a:t>kan fx dreje sig om, hvordan man tilmelder sig, viden om, at der er mulighed for at blive kompetencevurderet eller oplysning om hvilke kurser, det er muligt at tage.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60" y="1124478"/>
            <a:ext cx="4211937" cy="96093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65" y="638174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RET og VEU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I en del overenskomster har medarbejdere ret til efteruddannelse efter </a:t>
            </a:r>
            <a:r>
              <a:rPr lang="da-DK" dirty="0"/>
              <a:t>aftale med </a:t>
            </a:r>
            <a:r>
              <a:rPr lang="da-DK" dirty="0" smtClean="0"/>
              <a:t>virksomheden. </a:t>
            </a:r>
          </a:p>
          <a:p>
            <a:r>
              <a:rPr lang="da-DK" dirty="0" smtClean="0"/>
              <a:t>I </a:t>
            </a:r>
            <a:r>
              <a:rPr lang="da-DK" dirty="0"/>
              <a:t>2018 ydes der 4.300 kr. pr. uge i løntabsgodtgørelse.</a:t>
            </a:r>
          </a:p>
          <a:p>
            <a:pPr marL="0" indent="0">
              <a:buNone/>
            </a:pPr>
            <a:r>
              <a:rPr lang="da-DK" dirty="0" smtClean="0"/>
              <a:t>Hvis </a:t>
            </a:r>
            <a:r>
              <a:rPr lang="da-DK" dirty="0"/>
              <a:t>afstanden mellem bopæl og kursussted udgør mere end 120 km tur/retur, kan der søges om tilskud til kost og logi. Tilskuddet er max. 500 kr. pr. overnatning inkl. kost. 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Der kan søges om befordring ved mere end 24 km  tur/retur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022" y="477166"/>
            <a:ext cx="3471965" cy="19443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91" y="477166"/>
            <a:ext cx="1450945" cy="18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3510</TotalTime>
  <Words>1242</Words>
  <Application>Microsoft Office PowerPoint</Application>
  <PresentationFormat>Widescreen</PresentationFormat>
  <Paragraphs>148</Paragraphs>
  <Slides>30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4" baseType="lpstr">
      <vt:lpstr>Arial</vt:lpstr>
      <vt:lpstr>Calibri</vt:lpstr>
      <vt:lpstr>Garamond</vt:lpstr>
      <vt:lpstr>Organisk</vt:lpstr>
      <vt:lpstr>Opsøgende VEU</vt:lpstr>
      <vt:lpstr>Pulje</vt:lpstr>
      <vt:lpstr>Opsøgende VEU konsulent</vt:lpstr>
      <vt:lpstr>Hvorfor tager byggebranchen så ikke på efteruddannelse?</vt:lpstr>
      <vt:lpstr>Information</vt:lpstr>
      <vt:lpstr>Kurser i arbejdstiden?? NU!!</vt:lpstr>
      <vt:lpstr>Viden om…</vt:lpstr>
      <vt:lpstr>Pulje</vt:lpstr>
      <vt:lpstr>RET og VEU</vt:lpstr>
      <vt:lpstr>Støtte</vt:lpstr>
      <vt:lpstr>Kursuspris og typisk varighed</vt:lpstr>
      <vt:lpstr>AMU kurser for læse og skrivebesværede</vt:lpstr>
      <vt:lpstr>Matematik og dansk</vt:lpstr>
      <vt:lpstr>Muligheder i AMU</vt:lpstr>
      <vt:lpstr>Puljen prioriterer ansøgninger, der lægger vægt på at: </vt:lpstr>
      <vt:lpstr>Der kan fx søges til:  </vt:lpstr>
      <vt:lpstr>Skolernes rolle</vt:lpstr>
      <vt:lpstr>Ide-katalog</vt:lpstr>
      <vt:lpstr>Sporskiftepuljen </vt:lpstr>
      <vt:lpstr>Hvad er sporskifteordningen?</vt:lpstr>
      <vt:lpstr>Fordel for virksomheden     </vt:lpstr>
      <vt:lpstr>Fordel for skoler</vt:lpstr>
      <vt:lpstr>Fordel for branchen</vt:lpstr>
      <vt:lpstr>Formål </vt:lpstr>
      <vt:lpstr>Forløb</vt:lpstr>
      <vt:lpstr>Indsatsmodel</vt:lpstr>
      <vt:lpstr>Tilskudsberettigede udgifter</vt:lpstr>
      <vt:lpstr>Eksempel på sporskifte</vt:lpstr>
      <vt:lpstr>Sådan gør du</vt:lpstr>
      <vt:lpstr>Spørgsmål</vt:lpstr>
    </vt:vector>
  </TitlesOfParts>
  <Company>Byggeriets Uddannelser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Pia Skjøtt Larsen</dc:creator>
  <cp:lastModifiedBy>Koldingfjord</cp:lastModifiedBy>
  <cp:revision>140</cp:revision>
  <cp:lastPrinted>2018-09-24T10:25:21Z</cp:lastPrinted>
  <dcterms:created xsi:type="dcterms:W3CDTF">2018-09-11T12:02:48Z</dcterms:created>
  <dcterms:modified xsi:type="dcterms:W3CDTF">2018-11-13T15:54:45Z</dcterms:modified>
</cp:coreProperties>
</file>