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65" r:id="rId4"/>
    <p:sldId id="267" r:id="rId5"/>
    <p:sldId id="268" r:id="rId6"/>
    <p:sldId id="269" r:id="rId7"/>
    <p:sldId id="270" r:id="rId8"/>
    <p:sldId id="271" r:id="rId9"/>
    <p:sldId id="272" r:id="rId10"/>
    <p:sldId id="273" r:id="rId11"/>
  </p:sldIdLst>
  <p:sldSz cx="9144000" cy="6858000" type="screen4x3"/>
  <p:notesSz cx="6797675" cy="9926638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1843"/>
    <a:srgbClr val="C90015"/>
    <a:srgbClr val="A7AB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79F1E-3DA0-4C8F-BDF9-DF7AE0B786AC}" type="datetimeFigureOut">
              <a:rPr lang="da-DK" smtClean="0"/>
              <a:t>12-11-2018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7FAD6-C82D-4896-B5F3-FA5C8A2C2A7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2333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7FAD6-C82D-4896-B5F3-FA5C8A2C2A70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33944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Byggeriet_uddannelser_logo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576638" y="679607"/>
            <a:ext cx="1931987" cy="160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994025"/>
            <a:ext cx="7772400" cy="1443038"/>
          </a:xfrm>
        </p:spPr>
        <p:txBody>
          <a:bodyPr/>
          <a:lstStyle>
            <a:lvl1pPr algn="ctr"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05338"/>
            <a:ext cx="6400800" cy="1271587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da-DK"/>
              <a:t>Klik for at redigere undertiteltypografien i masteren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E22B4-2052-42DD-BF7B-2CAA7CBE443F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A222B-85F3-4B46-9A04-17A7883337B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699DB-DD11-4496-8CEB-0B68C3A5852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5FE6C-1687-47EC-8F52-8FF9E03B810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700213"/>
            <a:ext cx="4038600" cy="4425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038600" cy="4425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0C0C6-80CB-423D-9B27-8251CF5CC6B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CD909-F492-4268-B3CD-7E74D3E43CC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6898A-D1DD-4249-AD22-4A4F0B0FC0C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9EB8D-9783-44B9-806E-2A983A2C2BE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10020-4779-4EC0-A2A1-39075DAFAD8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D609F-E4A5-4887-8A86-9041E07F00D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851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00213"/>
            <a:ext cx="8229600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61843"/>
                </a:solidFill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61843"/>
                </a:solidFill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61843"/>
                </a:solidFill>
              </a:defRPr>
            </a:lvl1pPr>
          </a:lstStyle>
          <a:p>
            <a:pPr>
              <a:defRPr/>
            </a:pPr>
            <a:fld id="{D438427B-CB76-43A8-A010-BFB4CF61F9B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1031" name="Picture 7" descr="Byggeriet_uddannelser_logo2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7769225" y="457733"/>
            <a:ext cx="909638" cy="757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57150">
            <a:solidFill>
              <a:srgbClr val="A7ABA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6184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61843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61843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61843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61843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61843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61843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61843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61843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90015"/>
        </a:buClr>
        <a:buChar char="•"/>
        <a:defRPr sz="2400">
          <a:solidFill>
            <a:srgbClr val="06184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90015"/>
        </a:buClr>
        <a:buChar char="•"/>
        <a:defRPr sz="2000">
          <a:solidFill>
            <a:srgbClr val="06184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90015"/>
        </a:buClr>
        <a:buChar char="•"/>
        <a:defRPr>
          <a:solidFill>
            <a:srgbClr val="06184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90015"/>
        </a:buClr>
        <a:buChar char="•"/>
        <a:defRPr sz="1600">
          <a:solidFill>
            <a:srgbClr val="06184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90015"/>
        </a:buClr>
        <a:buChar char="•"/>
        <a:defRPr sz="1600">
          <a:solidFill>
            <a:srgbClr val="06184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90015"/>
        </a:buClr>
        <a:buChar char="•"/>
        <a:defRPr sz="1600">
          <a:solidFill>
            <a:srgbClr val="06184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90015"/>
        </a:buClr>
        <a:buChar char="•"/>
        <a:defRPr sz="1600">
          <a:solidFill>
            <a:srgbClr val="06184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90015"/>
        </a:buClr>
        <a:buChar char="•"/>
        <a:defRPr sz="1600">
          <a:solidFill>
            <a:srgbClr val="06184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90015"/>
        </a:buClr>
        <a:buChar char="•"/>
        <a:defRPr sz="1600">
          <a:solidFill>
            <a:srgbClr val="061843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 </a:t>
            </a:r>
          </a:p>
        </p:txBody>
      </p:sp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2" name="Rektangel 1"/>
          <p:cNvSpPr/>
          <p:nvPr/>
        </p:nvSpPr>
        <p:spPr>
          <a:xfrm>
            <a:off x="1371600" y="3105835"/>
            <a:ext cx="65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a-DK" dirty="0">
                <a:solidFill>
                  <a:schemeClr val="accent6"/>
                </a:solidFill>
                <a:latin typeface="SignaColumn-Bold" panose="020105040501010201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Trepartsaftalen, revision af kurser og test og prøver på amu-kurser</a:t>
            </a:r>
            <a:endParaRPr lang="da-DK" sz="1400" dirty="0">
              <a:solidFill>
                <a:schemeClr val="accent6"/>
              </a:solidFill>
              <a:effectLst/>
              <a:latin typeface="SignaColumn-Light" panose="02010504060101020104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S</a:t>
            </a:r>
            <a:r>
              <a:rPr lang="da-DK" b="1" dirty="0" smtClean="0"/>
              <a:t>koleudbud, 2019</a:t>
            </a:r>
            <a:br>
              <a:rPr lang="da-DK" b="1" dirty="0" smtClean="0"/>
            </a:br>
            <a:r>
              <a:rPr lang="da-DK" b="1" dirty="0" smtClean="0"/>
              <a:t> – øget aktivitet, hvordan? 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 smtClean="0"/>
              <a:t>Dialogmøde med de udbydende skoler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 smtClean="0"/>
              <a:t>hvilke mål og strategier har skolerne for øget brug af amu?</a:t>
            </a:r>
          </a:p>
          <a:p>
            <a:r>
              <a:rPr lang="da-DK" dirty="0" smtClean="0"/>
              <a:t>hvordan kan BAI understøtte skolernes arbejde?</a:t>
            </a:r>
          </a:p>
          <a:p>
            <a:r>
              <a:rPr lang="da-DK" dirty="0" smtClean="0"/>
              <a:t>dialogmøde; udbydende skoler/</a:t>
            </a:r>
            <a:r>
              <a:rPr lang="da-DK" dirty="0" err="1" smtClean="0"/>
              <a:t>fkb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9699DB-DD11-4496-8CEB-0B68C3A58525}" type="slidenum">
              <a:rPr lang="da-DK" smtClean="0"/>
              <a:pPr>
                <a:defRPr/>
              </a:pPr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1840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dirty="0" smtClean="0"/>
              <a:t>Status</a:t>
            </a:r>
            <a:endParaRPr lang="da-DK" b="1" dirty="0" smtClean="0"/>
          </a:p>
        </p:txBody>
      </p:sp>
      <p:sp>
        <p:nvSpPr>
          <p:cNvPr id="4099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da-DK" dirty="0" smtClean="0"/>
          </a:p>
          <a:p>
            <a:pPr lvl="0"/>
            <a:r>
              <a:rPr lang="da-DK" dirty="0">
                <a:solidFill>
                  <a:schemeClr val="accent6"/>
                </a:solidFill>
              </a:rPr>
              <a:t>141 kurser fastholdes som eksisterende	</a:t>
            </a:r>
            <a:endParaRPr lang="da-DK" dirty="0" smtClean="0">
              <a:solidFill>
                <a:schemeClr val="accent6"/>
              </a:solidFill>
            </a:endParaRPr>
          </a:p>
          <a:p>
            <a:pPr lvl="0"/>
            <a:endParaRPr lang="da-DK" dirty="0">
              <a:solidFill>
                <a:schemeClr val="accent6"/>
              </a:solidFill>
            </a:endParaRPr>
          </a:p>
          <a:p>
            <a:pPr lvl="0"/>
            <a:r>
              <a:rPr lang="da-DK" dirty="0">
                <a:solidFill>
                  <a:schemeClr val="accent6"/>
                </a:solidFill>
              </a:rPr>
              <a:t>125 kurser lægges i arkiv	</a:t>
            </a:r>
            <a:endParaRPr lang="da-DK" dirty="0" smtClean="0">
              <a:solidFill>
                <a:schemeClr val="accent6"/>
              </a:solidFill>
            </a:endParaRPr>
          </a:p>
          <a:p>
            <a:pPr marL="0" lvl="0" indent="0">
              <a:buNone/>
            </a:pPr>
            <a:endParaRPr lang="da-DK" dirty="0">
              <a:solidFill>
                <a:schemeClr val="accent6"/>
              </a:solidFill>
            </a:endParaRPr>
          </a:p>
          <a:p>
            <a:pPr lvl="0"/>
            <a:r>
              <a:rPr lang="da-DK" dirty="0">
                <a:solidFill>
                  <a:schemeClr val="accent6"/>
                </a:solidFill>
              </a:rPr>
              <a:t>146 kurser </a:t>
            </a:r>
            <a:r>
              <a:rPr lang="da-DK" dirty="0" smtClean="0">
                <a:solidFill>
                  <a:schemeClr val="accent6"/>
                </a:solidFill>
              </a:rPr>
              <a:t>revideres (indhold, varighed)</a:t>
            </a:r>
            <a:endParaRPr lang="da-DK" dirty="0" smtClean="0">
              <a:solidFill>
                <a:schemeClr val="accent6"/>
              </a:solidFill>
            </a:endParaRPr>
          </a:p>
          <a:p>
            <a:pPr lvl="0"/>
            <a:endParaRPr lang="da-DK" dirty="0">
              <a:solidFill>
                <a:schemeClr val="accent6"/>
              </a:solidFill>
            </a:endParaRPr>
          </a:p>
          <a:p>
            <a:pPr lvl="0"/>
            <a:r>
              <a:rPr lang="da-DK" dirty="0" smtClean="0">
                <a:solidFill>
                  <a:schemeClr val="accent6"/>
                </a:solidFill>
              </a:rPr>
              <a:t>I alt 471 kurser, heraf 27 certifikatkurser</a:t>
            </a: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9699DB-DD11-4496-8CEB-0B68C3A58525}" type="slidenum">
              <a:rPr lang="da-DK" smtClean="0"/>
              <a:pPr>
                <a:defRPr/>
              </a:pPr>
              <a:t>2</a:t>
            </a:fld>
            <a:endParaRPr lang="da-DK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dirty="0" err="1" smtClean="0"/>
              <a:t>FKB’erne</a:t>
            </a:r>
            <a:endParaRPr lang="da-DK" b="1" dirty="0" smtClean="0"/>
          </a:p>
        </p:txBody>
      </p:sp>
      <p:sp>
        <p:nvSpPr>
          <p:cNvPr id="512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da-DK" b="1" dirty="0"/>
              <a:t>2206 Tagdækning </a:t>
            </a:r>
            <a:r>
              <a:rPr lang="da-DK" b="1" dirty="0" err="1"/>
              <a:t>o.lign</a:t>
            </a:r>
            <a:r>
              <a:rPr lang="da-DK" b="1" dirty="0"/>
              <a:t>. med tagpap, membraner og </a:t>
            </a:r>
            <a:r>
              <a:rPr lang="da-DK" b="1" dirty="0" smtClean="0"/>
              <a:t>folier</a:t>
            </a:r>
            <a:endParaRPr lang="da-DK" b="1" dirty="0"/>
          </a:p>
          <a:p>
            <a:pPr marL="0" indent="0" eaLnBrk="1" hangingPunct="1">
              <a:buNone/>
            </a:pPr>
            <a:r>
              <a:rPr lang="da-DK" dirty="0" smtClean="0"/>
              <a:t>3 </a:t>
            </a:r>
            <a:r>
              <a:rPr lang="da-DK" dirty="0"/>
              <a:t>certifikatkurser, 7 som </a:t>
            </a:r>
            <a:r>
              <a:rPr lang="da-DK" dirty="0" smtClean="0"/>
              <a:t>eksisterende</a:t>
            </a:r>
            <a:r>
              <a:rPr lang="da-DK" dirty="0"/>
              <a:t>, 2 til arkiv, 3 til </a:t>
            </a:r>
            <a:r>
              <a:rPr lang="da-DK" dirty="0" smtClean="0"/>
              <a:t>revision</a:t>
            </a:r>
          </a:p>
          <a:p>
            <a:pPr marL="0" indent="0" eaLnBrk="1" hangingPunct="1">
              <a:buNone/>
            </a:pPr>
            <a:r>
              <a:rPr lang="da-DK" dirty="0" smtClean="0"/>
              <a:t/>
            </a:r>
            <a:br>
              <a:rPr lang="da-DK" dirty="0" smtClean="0"/>
            </a:br>
            <a:r>
              <a:rPr lang="da-DK" b="1" dirty="0" smtClean="0"/>
              <a:t>2207 </a:t>
            </a:r>
            <a:r>
              <a:rPr lang="da-DK" b="1" dirty="0"/>
              <a:t>Anlægsarbejder	</a:t>
            </a:r>
            <a:endParaRPr lang="da-DK" b="1" dirty="0" smtClean="0"/>
          </a:p>
          <a:p>
            <a:pPr marL="0" indent="0" eaLnBrk="1" hangingPunct="1">
              <a:buNone/>
            </a:pPr>
            <a:r>
              <a:rPr lang="da-DK" dirty="0" smtClean="0"/>
              <a:t>7 </a:t>
            </a:r>
            <a:r>
              <a:rPr lang="da-DK" dirty="0"/>
              <a:t>certifikatkurser, 12 som </a:t>
            </a:r>
            <a:r>
              <a:rPr lang="da-DK" dirty="0" smtClean="0"/>
              <a:t>eksisterende</a:t>
            </a:r>
            <a:r>
              <a:rPr lang="da-DK" dirty="0"/>
              <a:t>, 15 arkiv, 24 kurser til </a:t>
            </a:r>
            <a:r>
              <a:rPr lang="da-DK" dirty="0" smtClean="0"/>
              <a:t>revision</a:t>
            </a:r>
          </a:p>
          <a:p>
            <a:pPr marL="0" indent="0" eaLnBrk="1" hangingPunct="1">
              <a:buNone/>
            </a:pPr>
            <a:r>
              <a:rPr lang="da-DK" dirty="0" smtClean="0"/>
              <a:t/>
            </a:r>
            <a:br>
              <a:rPr lang="da-DK" dirty="0" smtClean="0"/>
            </a:br>
            <a:r>
              <a:rPr lang="da-DK" b="1" dirty="0" smtClean="0"/>
              <a:t>2208 Asfaltbelægninger</a:t>
            </a:r>
          </a:p>
          <a:p>
            <a:pPr marL="0" indent="0" eaLnBrk="1" hangingPunct="1">
              <a:buNone/>
            </a:pPr>
            <a:r>
              <a:rPr lang="da-DK" dirty="0" smtClean="0"/>
              <a:t>3 </a:t>
            </a:r>
            <a:r>
              <a:rPr lang="da-DK" dirty="0" smtClean="0"/>
              <a:t>certifikatkurser, 8 </a:t>
            </a:r>
            <a:r>
              <a:rPr lang="da-DK" dirty="0"/>
              <a:t>som </a:t>
            </a:r>
            <a:r>
              <a:rPr lang="da-DK" dirty="0" smtClean="0"/>
              <a:t>eksisterende</a:t>
            </a:r>
            <a:r>
              <a:rPr lang="da-DK" dirty="0"/>
              <a:t>, 0 til arkiv, 4 kurser til </a:t>
            </a:r>
            <a:r>
              <a:rPr lang="da-DK" dirty="0" smtClean="0"/>
              <a:t>revision</a:t>
            </a:r>
          </a:p>
          <a:p>
            <a:pPr marL="0" indent="0" eaLnBrk="1" hangingPunct="1">
              <a:buNone/>
            </a:pPr>
            <a:r>
              <a:rPr lang="da-DK" dirty="0" smtClean="0"/>
              <a:t> </a:t>
            </a:r>
          </a:p>
          <a:p>
            <a:pPr eaLnBrk="1" hangingPunct="1"/>
            <a:endParaRPr lang="da-DK" dirty="0"/>
          </a:p>
          <a:p>
            <a:pPr eaLnBrk="1" hangingPunct="1"/>
            <a:endParaRPr lang="da-DK" dirty="0" smtClean="0"/>
          </a:p>
          <a:p>
            <a:pPr eaLnBrk="1" hangingPunct="1"/>
            <a:endParaRPr lang="da-DK" dirty="0"/>
          </a:p>
          <a:p>
            <a:pPr marL="0" indent="0" eaLnBrk="1" hangingPunct="1">
              <a:buNone/>
            </a:pPr>
            <a:endParaRPr lang="da-DK" dirty="0" smtClean="0"/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9699DB-DD11-4496-8CEB-0B68C3A58525}" type="slidenum">
              <a:rPr lang="da-DK" smtClean="0"/>
              <a:pPr>
                <a:defRPr/>
              </a:pPr>
              <a:t>3</a:t>
            </a:fld>
            <a:endParaRPr lang="da-DK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dirty="0" err="1"/>
              <a:t>FKB’erne</a:t>
            </a:r>
            <a:endParaRPr lang="da-DK" dirty="0" smtClean="0"/>
          </a:p>
        </p:txBody>
      </p:sp>
      <p:sp>
        <p:nvSpPr>
          <p:cNvPr id="6147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da-DK" b="1" dirty="0"/>
              <a:t>2209 Bygge- og anlægsopgaver i lettere </a:t>
            </a:r>
            <a:r>
              <a:rPr lang="da-DK" b="1" dirty="0" smtClean="0"/>
              <a:t>materialer </a:t>
            </a:r>
            <a:endParaRPr lang="da-DK" b="1" dirty="0" smtClean="0"/>
          </a:p>
          <a:p>
            <a:pPr marL="0" indent="0" eaLnBrk="1" hangingPunct="1">
              <a:buNone/>
            </a:pPr>
            <a:r>
              <a:rPr lang="da-DK" dirty="0" smtClean="0"/>
              <a:t>18 </a:t>
            </a:r>
            <a:r>
              <a:rPr lang="da-DK" dirty="0"/>
              <a:t>som </a:t>
            </a:r>
            <a:r>
              <a:rPr lang="da-DK" dirty="0" smtClean="0"/>
              <a:t>eksisterende</a:t>
            </a:r>
            <a:r>
              <a:rPr lang="da-DK" dirty="0"/>
              <a:t>, 15 til arkiv, 18 til </a:t>
            </a:r>
            <a:r>
              <a:rPr lang="da-DK" dirty="0" smtClean="0"/>
              <a:t>revision </a:t>
            </a:r>
          </a:p>
          <a:p>
            <a:pPr marL="0" indent="0" eaLnBrk="1" hangingPunct="1">
              <a:buNone/>
            </a:pPr>
            <a:endParaRPr lang="da-DK" dirty="0"/>
          </a:p>
          <a:p>
            <a:pPr marL="0" indent="0" eaLnBrk="1" hangingPunct="1">
              <a:buNone/>
            </a:pPr>
            <a:r>
              <a:rPr lang="da-DK" b="1" dirty="0" smtClean="0"/>
              <a:t>2210 </a:t>
            </a:r>
            <a:r>
              <a:rPr lang="da-DK" b="1" dirty="0"/>
              <a:t>Gulvlægning og vådrums-opgaver med </a:t>
            </a:r>
            <a:r>
              <a:rPr lang="da-DK" b="1" dirty="0" smtClean="0"/>
              <a:t>vådrumssikring </a:t>
            </a:r>
            <a:endParaRPr lang="da-DK" b="1" dirty="0" smtClean="0"/>
          </a:p>
          <a:p>
            <a:pPr marL="0" indent="0" eaLnBrk="1" hangingPunct="1">
              <a:buNone/>
            </a:pPr>
            <a:r>
              <a:rPr lang="da-DK" dirty="0" smtClean="0"/>
              <a:t>0 </a:t>
            </a:r>
            <a:r>
              <a:rPr lang="da-DK" dirty="0"/>
              <a:t>som </a:t>
            </a:r>
            <a:r>
              <a:rPr lang="da-DK" dirty="0" smtClean="0"/>
              <a:t>eksisterende</a:t>
            </a:r>
            <a:r>
              <a:rPr lang="da-DK" dirty="0"/>
              <a:t>, 15 til arkiv</a:t>
            </a:r>
            <a:r>
              <a:rPr lang="da-DK"/>
              <a:t>, </a:t>
            </a:r>
            <a:r>
              <a:rPr lang="da-DK" smtClean="0"/>
              <a:t>8 </a:t>
            </a:r>
            <a:r>
              <a:rPr lang="da-DK" dirty="0"/>
              <a:t>til </a:t>
            </a:r>
            <a:r>
              <a:rPr lang="da-DK" dirty="0" smtClean="0"/>
              <a:t>revision</a:t>
            </a:r>
          </a:p>
          <a:p>
            <a:pPr marL="0" indent="0" eaLnBrk="1" hangingPunct="1">
              <a:buNone/>
            </a:pPr>
            <a:endParaRPr lang="da-DK" dirty="0"/>
          </a:p>
          <a:p>
            <a:pPr marL="0" indent="0" eaLnBrk="1" hangingPunct="1">
              <a:buNone/>
            </a:pPr>
            <a:r>
              <a:rPr lang="da-DK" b="1" dirty="0"/>
              <a:t>2211 Bygge- og anlægsopgaver i tungere materialer	</a:t>
            </a:r>
            <a:endParaRPr lang="da-DK" b="1" dirty="0" smtClean="0"/>
          </a:p>
          <a:p>
            <a:pPr marL="0" indent="0" eaLnBrk="1" hangingPunct="1">
              <a:buNone/>
            </a:pPr>
            <a:r>
              <a:rPr lang="da-DK" dirty="0" smtClean="0"/>
              <a:t>29 </a:t>
            </a:r>
            <a:r>
              <a:rPr lang="da-DK" dirty="0"/>
              <a:t>som </a:t>
            </a:r>
            <a:r>
              <a:rPr lang="da-DK" dirty="0" smtClean="0"/>
              <a:t>eksisterende</a:t>
            </a:r>
            <a:r>
              <a:rPr lang="da-DK" dirty="0"/>
              <a:t>, 29 til arkiv, 8 til </a:t>
            </a:r>
            <a:r>
              <a:rPr lang="da-DK" dirty="0" smtClean="0"/>
              <a:t>revision</a:t>
            </a: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9699DB-DD11-4496-8CEB-0B68C3A58525}" type="slidenum">
              <a:rPr lang="da-DK" smtClean="0"/>
              <a:pPr>
                <a:defRPr/>
              </a:pPr>
              <a:t>4</a:t>
            </a:fld>
            <a:endParaRPr lang="da-DK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dirty="0" err="1"/>
              <a:t>FKB’erne</a:t>
            </a:r>
            <a:endParaRPr lang="da-DK" dirty="0" smtClean="0"/>
          </a:p>
        </p:txBody>
      </p:sp>
      <p:sp>
        <p:nvSpPr>
          <p:cNvPr id="7171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da-DK" b="1" dirty="0"/>
              <a:t>2212 Beton- og </a:t>
            </a:r>
            <a:r>
              <a:rPr lang="da-DK" b="1" dirty="0" smtClean="0"/>
              <a:t>montagebyggeri</a:t>
            </a:r>
          </a:p>
          <a:p>
            <a:pPr marL="0" indent="0" eaLnBrk="1" hangingPunct="1">
              <a:buNone/>
            </a:pPr>
            <a:r>
              <a:rPr lang="da-DK" dirty="0" smtClean="0"/>
              <a:t>1 </a:t>
            </a:r>
            <a:r>
              <a:rPr lang="da-DK" dirty="0"/>
              <a:t>som </a:t>
            </a:r>
            <a:r>
              <a:rPr lang="da-DK" dirty="0" smtClean="0"/>
              <a:t>eksisterende</a:t>
            </a:r>
            <a:r>
              <a:rPr lang="da-DK" dirty="0"/>
              <a:t>, 5 til arkiv, 8 til </a:t>
            </a:r>
            <a:r>
              <a:rPr lang="da-DK" dirty="0" smtClean="0"/>
              <a:t>revision</a:t>
            </a:r>
          </a:p>
          <a:p>
            <a:pPr marL="0" indent="0" eaLnBrk="1" hangingPunct="1">
              <a:buNone/>
            </a:pPr>
            <a:endParaRPr lang="da-DK" dirty="0" smtClean="0"/>
          </a:p>
          <a:p>
            <a:pPr marL="0" indent="0" eaLnBrk="1" hangingPunct="1">
              <a:buNone/>
            </a:pPr>
            <a:r>
              <a:rPr lang="da-DK" b="1" dirty="0" smtClean="0"/>
              <a:t>2213 </a:t>
            </a:r>
            <a:r>
              <a:rPr lang="da-DK" b="1" dirty="0"/>
              <a:t>Konstruktion og montage med glas og </a:t>
            </a:r>
            <a:r>
              <a:rPr lang="da-DK" b="1" dirty="0" smtClean="0"/>
              <a:t>aluminium </a:t>
            </a:r>
            <a:endParaRPr lang="da-DK" b="1" dirty="0" smtClean="0"/>
          </a:p>
          <a:p>
            <a:pPr marL="0" indent="0" eaLnBrk="1" hangingPunct="1">
              <a:buNone/>
            </a:pPr>
            <a:r>
              <a:rPr lang="da-DK" dirty="0" smtClean="0"/>
              <a:t>3 </a:t>
            </a:r>
            <a:r>
              <a:rPr lang="da-DK" dirty="0"/>
              <a:t>som </a:t>
            </a:r>
            <a:r>
              <a:rPr lang="da-DK" dirty="0" smtClean="0"/>
              <a:t>eksisterende</a:t>
            </a:r>
            <a:r>
              <a:rPr lang="da-DK" dirty="0"/>
              <a:t>, 7 til arkiv, 3 til </a:t>
            </a:r>
            <a:r>
              <a:rPr lang="da-DK" dirty="0" smtClean="0"/>
              <a:t>revision</a:t>
            </a:r>
          </a:p>
          <a:p>
            <a:pPr marL="0" indent="0" eaLnBrk="1" hangingPunct="1">
              <a:buNone/>
            </a:pPr>
            <a:endParaRPr lang="da-DK" dirty="0" smtClean="0"/>
          </a:p>
          <a:p>
            <a:pPr marL="0" indent="0" eaLnBrk="1" hangingPunct="1">
              <a:buNone/>
            </a:pPr>
            <a:r>
              <a:rPr lang="da-DK" b="1" dirty="0" smtClean="0"/>
              <a:t>2214 </a:t>
            </a:r>
            <a:r>
              <a:rPr lang="da-DK" b="1" dirty="0"/>
              <a:t>Industriel fremstilling af betonvarer/-</a:t>
            </a:r>
            <a:r>
              <a:rPr lang="da-DK" b="1" dirty="0" smtClean="0"/>
              <a:t>elementer </a:t>
            </a:r>
            <a:endParaRPr lang="da-DK" b="1" dirty="0" smtClean="0"/>
          </a:p>
          <a:p>
            <a:pPr marL="0" indent="0" eaLnBrk="1" hangingPunct="1">
              <a:buNone/>
            </a:pPr>
            <a:r>
              <a:rPr lang="da-DK" dirty="0" smtClean="0"/>
              <a:t>3 </a:t>
            </a:r>
            <a:r>
              <a:rPr lang="da-DK" dirty="0"/>
              <a:t>som </a:t>
            </a:r>
            <a:r>
              <a:rPr lang="da-DK" dirty="0" smtClean="0"/>
              <a:t>eksisterende</a:t>
            </a:r>
            <a:r>
              <a:rPr lang="da-DK" dirty="0"/>
              <a:t>, 0 til arkiv, 11 til </a:t>
            </a:r>
            <a:r>
              <a:rPr lang="da-DK" dirty="0" smtClean="0"/>
              <a:t>revision</a:t>
            </a:r>
          </a:p>
          <a:p>
            <a:pPr marL="0" indent="0" eaLnBrk="1" hangingPunct="1">
              <a:buNone/>
            </a:pPr>
            <a:endParaRPr lang="da-DK" dirty="0"/>
          </a:p>
          <a:p>
            <a:pPr eaLnBrk="1" hangingPunct="1"/>
            <a:endParaRPr lang="da-DK" dirty="0" smtClean="0"/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9699DB-DD11-4496-8CEB-0B68C3A58525}" type="slidenum">
              <a:rPr lang="da-DK" smtClean="0"/>
              <a:pPr>
                <a:defRPr/>
              </a:pPr>
              <a:t>5</a:t>
            </a:fld>
            <a:endParaRPr lang="da-DK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err="1"/>
              <a:t>FKB’erne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da-DK" b="1" dirty="0"/>
              <a:t>2215 Bygnings- og automaling samt skilteproduktion mv</a:t>
            </a:r>
            <a:r>
              <a:rPr lang="da-DK" b="1" dirty="0" smtClean="0"/>
              <a:t>.</a:t>
            </a:r>
          </a:p>
          <a:p>
            <a:pPr marL="0" indent="0" eaLnBrk="1" hangingPunct="1">
              <a:buNone/>
            </a:pPr>
            <a:r>
              <a:rPr lang="da-DK" dirty="0" smtClean="0"/>
              <a:t>32 </a:t>
            </a:r>
            <a:r>
              <a:rPr lang="da-DK" dirty="0"/>
              <a:t>som </a:t>
            </a:r>
            <a:r>
              <a:rPr lang="da-DK" dirty="0" smtClean="0"/>
              <a:t>eksisterede</a:t>
            </a:r>
            <a:r>
              <a:rPr lang="da-DK" dirty="0"/>
              <a:t>, 12 til arkiv, 9 til </a:t>
            </a:r>
            <a:r>
              <a:rPr lang="da-DK" dirty="0" smtClean="0"/>
              <a:t>revision</a:t>
            </a:r>
          </a:p>
          <a:p>
            <a:pPr marL="0" indent="0" eaLnBrk="1" hangingPunct="1">
              <a:buNone/>
            </a:pPr>
            <a:r>
              <a:rPr lang="da-DK" dirty="0" smtClean="0"/>
              <a:t/>
            </a:r>
            <a:br>
              <a:rPr lang="da-DK" dirty="0" smtClean="0"/>
            </a:br>
            <a:r>
              <a:rPr lang="da-DK" b="1" dirty="0" smtClean="0"/>
              <a:t>2217 </a:t>
            </a:r>
            <a:r>
              <a:rPr lang="da-DK" b="1" dirty="0"/>
              <a:t>Nedrivning og </a:t>
            </a:r>
            <a:r>
              <a:rPr lang="da-DK" b="1" dirty="0" smtClean="0"/>
              <a:t>affaldshåndtering </a:t>
            </a:r>
            <a:endParaRPr lang="da-DK" b="1" dirty="0" smtClean="0"/>
          </a:p>
          <a:p>
            <a:pPr marL="0" indent="0" eaLnBrk="1" hangingPunct="1">
              <a:buNone/>
            </a:pPr>
            <a:r>
              <a:rPr lang="da-DK" dirty="0" smtClean="0"/>
              <a:t>2 </a:t>
            </a:r>
            <a:r>
              <a:rPr lang="da-DK" dirty="0" smtClean="0"/>
              <a:t>certifikatkurser, 10 </a:t>
            </a:r>
            <a:r>
              <a:rPr lang="da-DK" dirty="0"/>
              <a:t>som </a:t>
            </a:r>
            <a:r>
              <a:rPr lang="da-DK" dirty="0" smtClean="0"/>
              <a:t>eksisterende</a:t>
            </a:r>
            <a:r>
              <a:rPr lang="da-DK" dirty="0"/>
              <a:t>, 1 til arkiv, 4 til </a:t>
            </a:r>
            <a:r>
              <a:rPr lang="da-DK" dirty="0" smtClean="0"/>
              <a:t>revision</a:t>
            </a:r>
          </a:p>
          <a:p>
            <a:pPr marL="0" indent="0" eaLnBrk="1" hangingPunct="1">
              <a:buNone/>
            </a:pPr>
            <a:r>
              <a:rPr lang="da-DK" dirty="0" smtClean="0"/>
              <a:t/>
            </a:r>
            <a:br>
              <a:rPr lang="da-DK" dirty="0" smtClean="0"/>
            </a:br>
            <a:r>
              <a:rPr lang="da-DK" b="1" dirty="0" smtClean="0"/>
              <a:t>2218 </a:t>
            </a:r>
            <a:r>
              <a:rPr lang="da-DK" b="1" dirty="0" smtClean="0"/>
              <a:t>Affaldsdeponering </a:t>
            </a:r>
            <a:endParaRPr lang="da-DK" b="1" dirty="0" smtClean="0"/>
          </a:p>
          <a:p>
            <a:pPr marL="0" indent="0" eaLnBrk="1" hangingPunct="1">
              <a:buNone/>
            </a:pPr>
            <a:r>
              <a:rPr lang="da-DK" dirty="0" smtClean="0"/>
              <a:t>2 </a:t>
            </a:r>
            <a:r>
              <a:rPr lang="da-DK" dirty="0"/>
              <a:t>certifikatkurser, 2 </a:t>
            </a:r>
            <a:r>
              <a:rPr lang="da-DK" dirty="0" smtClean="0"/>
              <a:t>alm,  revision </a:t>
            </a:r>
            <a:r>
              <a:rPr lang="da-DK" dirty="0"/>
              <a:t>afventer </a:t>
            </a:r>
          </a:p>
          <a:p>
            <a:pPr marL="0" indent="0" eaLnBrk="1" hangingPunct="1">
              <a:buNone/>
            </a:pPr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9699DB-DD11-4496-8CEB-0B68C3A58525}" type="slidenum">
              <a:rPr lang="da-DK" smtClean="0"/>
              <a:pPr>
                <a:defRPr/>
              </a:pPr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54107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err="1"/>
              <a:t>FKB’erne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da-DK" b="1" dirty="0" smtClean="0"/>
              <a:t>2258 </a:t>
            </a:r>
            <a:r>
              <a:rPr lang="da-DK" b="1" dirty="0"/>
              <a:t>Planlægning, styring og samarbejde i bygge &amp; </a:t>
            </a:r>
            <a:r>
              <a:rPr lang="da-DK" b="1" dirty="0" smtClean="0"/>
              <a:t>anlæg</a:t>
            </a:r>
          </a:p>
          <a:p>
            <a:pPr marL="0" indent="0" eaLnBrk="1" hangingPunct="1">
              <a:buNone/>
            </a:pPr>
            <a:r>
              <a:rPr lang="da-DK" dirty="0" smtClean="0"/>
              <a:t>0 </a:t>
            </a:r>
            <a:r>
              <a:rPr lang="da-DK" dirty="0"/>
              <a:t>som </a:t>
            </a:r>
            <a:r>
              <a:rPr lang="da-DK" dirty="0" smtClean="0"/>
              <a:t>eksisterende</a:t>
            </a:r>
            <a:r>
              <a:rPr lang="da-DK" dirty="0"/>
              <a:t>, 14 til arkiv, 28 til </a:t>
            </a:r>
            <a:r>
              <a:rPr lang="da-DK" dirty="0" smtClean="0"/>
              <a:t>revision</a:t>
            </a:r>
          </a:p>
          <a:p>
            <a:pPr marL="0" indent="0" eaLnBrk="1" hangingPunct="1">
              <a:buNone/>
            </a:pPr>
            <a:endParaRPr lang="da-DK" dirty="0"/>
          </a:p>
          <a:p>
            <a:pPr marL="0" indent="0" eaLnBrk="1" hangingPunct="1">
              <a:buNone/>
            </a:pPr>
            <a:r>
              <a:rPr lang="da-DK" b="1" dirty="0"/>
              <a:t>2602 Anvendelse af </a:t>
            </a:r>
            <a:r>
              <a:rPr lang="da-DK" b="1" dirty="0" smtClean="0"/>
              <a:t>entreprenørmateriel </a:t>
            </a:r>
            <a:endParaRPr lang="da-DK" b="1" dirty="0" smtClean="0"/>
          </a:p>
          <a:p>
            <a:pPr marL="0" indent="0" eaLnBrk="1" hangingPunct="1">
              <a:buNone/>
            </a:pPr>
            <a:r>
              <a:rPr lang="da-DK" dirty="0" smtClean="0"/>
              <a:t>3 </a:t>
            </a:r>
            <a:r>
              <a:rPr lang="da-DK" dirty="0"/>
              <a:t>certifikatkurser,  22 </a:t>
            </a:r>
            <a:r>
              <a:rPr lang="da-DK" dirty="0" smtClean="0"/>
              <a:t>alm, revision </a:t>
            </a:r>
            <a:r>
              <a:rPr lang="da-DK" dirty="0" smtClean="0"/>
              <a:t>afventer</a:t>
            </a:r>
          </a:p>
          <a:p>
            <a:pPr marL="0" indent="0" eaLnBrk="1" hangingPunct="1">
              <a:buNone/>
            </a:pPr>
            <a:endParaRPr lang="da-DK" dirty="0"/>
          </a:p>
          <a:p>
            <a:pPr marL="0" indent="0">
              <a:buNone/>
            </a:pPr>
            <a:r>
              <a:rPr lang="da-DK" b="1" dirty="0"/>
              <a:t>2615 Stilladsmontage</a:t>
            </a:r>
          </a:p>
          <a:p>
            <a:pPr marL="0" indent="0">
              <a:buNone/>
            </a:pPr>
            <a:r>
              <a:rPr lang="da-DK" dirty="0"/>
              <a:t>2 certifikatkurser,  18 som eksisterende, 6 til arkiv, 5 til revision</a:t>
            </a:r>
          </a:p>
          <a:p>
            <a:pPr marL="0" indent="0" eaLnBrk="1" hangingPunct="1">
              <a:buNone/>
            </a:pPr>
            <a:endParaRPr lang="da-DK" dirty="0" smtClean="0"/>
          </a:p>
          <a:p>
            <a:pPr marL="0" indent="0" eaLnBrk="1" hangingPunct="1">
              <a:buNone/>
            </a:pPr>
            <a:endParaRPr lang="da-DK" dirty="0" smtClean="0"/>
          </a:p>
          <a:p>
            <a:pPr marL="0" indent="0" eaLnBrk="1" hangingPunct="1">
              <a:buNone/>
            </a:pP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9699DB-DD11-4496-8CEB-0B68C3A58525}" type="slidenum">
              <a:rPr lang="da-DK" smtClean="0"/>
              <a:pPr>
                <a:defRPr/>
              </a:pPr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1057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err="1"/>
              <a:t>FKB’erne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da-DK" b="1" dirty="0" smtClean="0"/>
              <a:t>2644 </a:t>
            </a:r>
            <a:r>
              <a:rPr lang="da-DK" b="1" dirty="0"/>
              <a:t>Isolering af tekniske anlæg</a:t>
            </a:r>
          </a:p>
          <a:p>
            <a:pPr marL="0" indent="0" eaLnBrk="1" hangingPunct="1">
              <a:buNone/>
            </a:pPr>
            <a:r>
              <a:rPr lang="da-DK" dirty="0"/>
              <a:t>3 som eksisterende, 6 til arkiv, 13 til revision</a:t>
            </a:r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r>
              <a:rPr lang="da-DK" b="1" dirty="0" smtClean="0"/>
              <a:t>2633 </a:t>
            </a:r>
            <a:r>
              <a:rPr lang="da-DK" b="1" dirty="0"/>
              <a:t>Boringer på land og </a:t>
            </a:r>
            <a:r>
              <a:rPr lang="da-DK" b="1" dirty="0" smtClean="0"/>
              <a:t>jordbundsundersøgelser </a:t>
            </a:r>
            <a:endParaRPr lang="da-DK" b="1" dirty="0" smtClean="0"/>
          </a:p>
          <a:p>
            <a:pPr marL="0" indent="0">
              <a:buNone/>
            </a:pPr>
            <a:r>
              <a:rPr lang="da-DK" dirty="0" smtClean="0"/>
              <a:t>5 </a:t>
            </a:r>
            <a:r>
              <a:rPr lang="da-DK" dirty="0"/>
              <a:t>certifikatkurser (indgår ikke i kursusrevision)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9699DB-DD11-4496-8CEB-0B68C3A58525}" type="slidenum">
              <a:rPr lang="da-DK" smtClean="0"/>
              <a:pPr>
                <a:defRPr/>
              </a:pPr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69631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Frem til jul og efter jul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 smtClean="0"/>
              <a:t>Frem til jul:</a:t>
            </a:r>
          </a:p>
          <a:p>
            <a:pPr marL="0" indent="0">
              <a:buNone/>
            </a:pPr>
            <a:r>
              <a:rPr lang="da-DK" dirty="0" smtClean="0"/>
              <a:t>Alle kurser skal indtastes i Efteruddannelse.dk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b="1" dirty="0" smtClean="0"/>
              <a:t>Fra januar, 2019:</a:t>
            </a:r>
          </a:p>
          <a:p>
            <a:pPr marL="0" indent="0">
              <a:buNone/>
            </a:pPr>
            <a:r>
              <a:rPr lang="da-DK" dirty="0" smtClean="0"/>
              <a:t>Udvikling af prøver (prøvespørgsmål, bedømmelsesplan), pilottest af prøver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Kick </a:t>
            </a:r>
            <a:r>
              <a:rPr lang="da-DK" dirty="0" err="1" smtClean="0"/>
              <a:t>Off</a:t>
            </a:r>
            <a:r>
              <a:rPr lang="da-DK" dirty="0" smtClean="0"/>
              <a:t> seminar ”Udvikling af prøver til AMU i BAI”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9699DB-DD11-4496-8CEB-0B68C3A58525}" type="slidenum">
              <a:rPr lang="da-DK" smtClean="0"/>
              <a:pPr>
                <a:defRPr/>
              </a:pPr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2774596"/>
      </p:ext>
    </p:extLst>
  </p:cSld>
  <p:clrMapOvr>
    <a:masterClrMapping/>
  </p:clrMapOvr>
</p:sld>
</file>

<file path=ppt/theme/theme1.xml><?xml version="1.0" encoding="utf-8"?>
<a:theme xmlns:a="http://schemas.openxmlformats.org/drawingml/2006/main" name="Præsentation4">
  <a:themeElements>
    <a:clrScheme name="Præsentation4 14">
      <a:dk1>
        <a:srgbClr val="061843"/>
      </a:dk1>
      <a:lt1>
        <a:srgbClr val="FFFFFF"/>
      </a:lt1>
      <a:dk2>
        <a:srgbClr val="061843"/>
      </a:dk2>
      <a:lt2>
        <a:srgbClr val="808080"/>
      </a:lt2>
      <a:accent1>
        <a:srgbClr val="C90015"/>
      </a:accent1>
      <a:accent2>
        <a:srgbClr val="061843"/>
      </a:accent2>
      <a:accent3>
        <a:srgbClr val="FFFFFF"/>
      </a:accent3>
      <a:accent4>
        <a:srgbClr val="041338"/>
      </a:accent4>
      <a:accent5>
        <a:srgbClr val="E1AAAA"/>
      </a:accent5>
      <a:accent6>
        <a:srgbClr val="05153C"/>
      </a:accent6>
      <a:hlink>
        <a:srgbClr val="A7ABAC"/>
      </a:hlink>
      <a:folHlink>
        <a:srgbClr val="FF758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æsentation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æsentation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æsentation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æsentation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æsentation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æsentation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æsentation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æsentation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æsentation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æsentation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æsentation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æsentation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æsentation4 13">
        <a:dk1>
          <a:srgbClr val="061843"/>
        </a:dk1>
        <a:lt1>
          <a:srgbClr val="FFFFFF"/>
        </a:lt1>
        <a:dk2>
          <a:srgbClr val="061843"/>
        </a:dk2>
        <a:lt2>
          <a:srgbClr val="808080"/>
        </a:lt2>
        <a:accent1>
          <a:srgbClr val="C90015"/>
        </a:accent1>
        <a:accent2>
          <a:srgbClr val="333399"/>
        </a:accent2>
        <a:accent3>
          <a:srgbClr val="FFFFFF"/>
        </a:accent3>
        <a:accent4>
          <a:srgbClr val="041338"/>
        </a:accent4>
        <a:accent5>
          <a:srgbClr val="E1AAA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æsentation4 14">
        <a:dk1>
          <a:srgbClr val="061843"/>
        </a:dk1>
        <a:lt1>
          <a:srgbClr val="FFFFFF"/>
        </a:lt1>
        <a:dk2>
          <a:srgbClr val="061843"/>
        </a:dk2>
        <a:lt2>
          <a:srgbClr val="808080"/>
        </a:lt2>
        <a:accent1>
          <a:srgbClr val="C90015"/>
        </a:accent1>
        <a:accent2>
          <a:srgbClr val="061843"/>
        </a:accent2>
        <a:accent3>
          <a:srgbClr val="FFFFFF"/>
        </a:accent3>
        <a:accent4>
          <a:srgbClr val="041338"/>
        </a:accent4>
        <a:accent5>
          <a:srgbClr val="E1AAAA"/>
        </a:accent5>
        <a:accent6>
          <a:srgbClr val="05153C"/>
        </a:accent6>
        <a:hlink>
          <a:srgbClr val="A7ABAC"/>
        </a:hlink>
        <a:folHlink>
          <a:srgbClr val="FF758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</TotalTime>
  <Words>325</Words>
  <Application>Microsoft Office PowerPoint</Application>
  <PresentationFormat>Skærmshow (4:3)</PresentationFormat>
  <Paragraphs>88</Paragraphs>
  <Slides>10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7" baseType="lpstr">
      <vt:lpstr>Arial</vt:lpstr>
      <vt:lpstr>Calibri</vt:lpstr>
      <vt:lpstr>SignaColumn-Bold</vt:lpstr>
      <vt:lpstr>SignaColumn-Light</vt:lpstr>
      <vt:lpstr>Times New Roman</vt:lpstr>
      <vt:lpstr>Verdana</vt:lpstr>
      <vt:lpstr>Præsentation4</vt:lpstr>
      <vt:lpstr> </vt:lpstr>
      <vt:lpstr>Status</vt:lpstr>
      <vt:lpstr>FKB’erne</vt:lpstr>
      <vt:lpstr>FKB’erne</vt:lpstr>
      <vt:lpstr>FKB’erne</vt:lpstr>
      <vt:lpstr>FKB’erne</vt:lpstr>
      <vt:lpstr>FKB’erne</vt:lpstr>
      <vt:lpstr>FKB’erne</vt:lpstr>
      <vt:lpstr>Frem til jul og efter jul</vt:lpstr>
      <vt:lpstr>Skoleudbud, 2019  – øget aktivitet, hvordan? </vt:lpstr>
    </vt:vector>
  </TitlesOfParts>
  <Company>TUR/BU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ks</dc:creator>
  <cp:lastModifiedBy>Mei-Li Huang Carstensen</cp:lastModifiedBy>
  <cp:revision>32</cp:revision>
  <cp:lastPrinted>2018-11-12T10:43:33Z</cp:lastPrinted>
  <dcterms:created xsi:type="dcterms:W3CDTF">2008-06-03T10:08:23Z</dcterms:created>
  <dcterms:modified xsi:type="dcterms:W3CDTF">2018-11-12T10:49:06Z</dcterms:modified>
</cp:coreProperties>
</file>